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3" r:id="rId3"/>
    <p:sldId id="257" r:id="rId4"/>
    <p:sldId id="261" r:id="rId5"/>
    <p:sldId id="281" r:id="rId6"/>
    <p:sldId id="263" r:id="rId7"/>
    <p:sldId id="265" r:id="rId8"/>
    <p:sldId id="269" r:id="rId9"/>
    <p:sldId id="271" r:id="rId10"/>
    <p:sldId id="273" r:id="rId11"/>
    <p:sldId id="276" r:id="rId12"/>
    <p:sldId id="279" r:id="rId13"/>
    <p:sldId id="280" r:id="rId14"/>
  </p:sldIdLst>
  <p:sldSz cx="12188825" cy="6858000"/>
  <p:notesSz cx="6858000" cy="1218882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032"/>
    <a:srgbClr val="F1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27" d="100"/>
          <a:sy n="127" d="100"/>
        </p:scale>
        <p:origin x="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87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F549-DA8C-ED66-20A4-994631793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165AC-1CF3-FF47-64BF-D68D840B8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5FA80-7309-5684-DD43-93D5206D86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BA4E62-7437-DA65-69B9-C0FBBD9B9F31}"/>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10958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62032"/>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22C55E"/>
          </a:solidFill>
          <a:ln/>
        </p:spPr>
      </p:sp>
      <p:sp>
        <p:nvSpPr>
          <p:cNvPr id="3" name="Text 1"/>
          <p:cNvSpPr/>
          <p:nvPr/>
        </p:nvSpPr>
        <p:spPr>
          <a:xfrm>
            <a:off x="731520" y="457200"/>
            <a:ext cx="10972800" cy="411480"/>
          </a:xfrm>
          <a:prstGeom prst="rect">
            <a:avLst/>
          </a:prstGeom>
          <a:noFill/>
          <a:ln/>
        </p:spPr>
        <p:txBody>
          <a:bodyPr wrap="square" rtlCol="0" anchor="ctr"/>
          <a:lstStyle/>
          <a:p>
            <a:pPr marL="0" indent="0">
              <a:buNone/>
            </a:pPr>
            <a:r>
              <a:rPr lang="en-US" sz="1600" b="1" dirty="0">
                <a:solidFill>
                  <a:srgbClr val="DCFCE7"/>
                </a:solidFill>
                <a:latin typeface="Calibri" pitchFamily="34" charset="0"/>
                <a:ea typeface="Calibri" pitchFamily="34" charset="-122"/>
                <a:cs typeface="Calibri" pitchFamily="34" charset="-120"/>
              </a:rPr>
              <a:t>CxO Amplify</a:t>
            </a:r>
            <a:endParaRPr lang="en-US" sz="1600" dirty="0"/>
          </a:p>
        </p:txBody>
      </p:sp>
      <p:sp>
        <p:nvSpPr>
          <p:cNvPr id="4" name="Text 2"/>
          <p:cNvSpPr/>
          <p:nvPr/>
        </p:nvSpPr>
        <p:spPr>
          <a:xfrm>
            <a:off x="731520" y="868680"/>
            <a:ext cx="10972800" cy="822960"/>
          </a:xfrm>
          <a:prstGeom prst="rect">
            <a:avLst/>
          </a:prstGeom>
          <a:noFill/>
          <a:ln/>
        </p:spPr>
        <p:txBody>
          <a:bodyPr wrap="square" rtlCol="0" anchor="ctr"/>
          <a:lstStyle/>
          <a:p>
            <a:pPr marL="0" indent="0">
              <a:buNone/>
            </a:pPr>
            <a:r>
              <a:rPr lang="en-US" sz="4000" b="1" dirty="0">
                <a:solidFill>
                  <a:srgbClr val="22C55E"/>
                </a:solidFill>
                <a:latin typeface="Calibri" pitchFamily="34" charset="0"/>
                <a:ea typeface="Calibri" pitchFamily="34" charset="-122"/>
                <a:cs typeface="Calibri" pitchFamily="34" charset="-120"/>
              </a:rPr>
              <a:t>AI Readiness Diagnostic</a:t>
            </a:r>
            <a:endParaRPr lang="en-US" sz="4000" dirty="0"/>
          </a:p>
        </p:txBody>
      </p:sp>
      <p:sp>
        <p:nvSpPr>
          <p:cNvPr id="5" name="Shape 3"/>
          <p:cNvSpPr/>
          <p:nvPr/>
        </p:nvSpPr>
        <p:spPr>
          <a:xfrm>
            <a:off x="731520" y="1783080"/>
            <a:ext cx="10972800" cy="27432"/>
          </a:xfrm>
          <a:prstGeom prst="rect">
            <a:avLst/>
          </a:prstGeom>
          <a:solidFill>
            <a:srgbClr val="16A34A"/>
          </a:solidFill>
          <a:ln/>
        </p:spPr>
      </p:sp>
      <p:sp>
        <p:nvSpPr>
          <p:cNvPr id="6" name="Text 4"/>
          <p:cNvSpPr/>
          <p:nvPr/>
        </p:nvSpPr>
        <p:spPr>
          <a:xfrm>
            <a:off x="731520" y="1965960"/>
            <a:ext cx="10972800" cy="320040"/>
          </a:xfrm>
          <a:prstGeom prst="rect">
            <a:avLst/>
          </a:prstGeom>
          <a:noFill/>
          <a:ln/>
        </p:spPr>
        <p:txBody>
          <a:bodyPr wrap="square" rtlCol="0" anchor="ctr"/>
          <a:lstStyle/>
          <a:p>
            <a:pPr marL="0" indent="0">
              <a:buNone/>
            </a:pPr>
            <a:r>
              <a:rPr lang="en-US" sz="1300" dirty="0">
                <a:solidFill>
                  <a:srgbClr val="DCFCE7"/>
                </a:solidFill>
                <a:latin typeface="Calibri" pitchFamily="34" charset="0"/>
                <a:ea typeface="Calibri" pitchFamily="34" charset="-122"/>
                <a:cs typeface="Calibri" pitchFamily="34" charset="-120"/>
              </a:rPr>
              <a:t>Prepared for:</a:t>
            </a:r>
            <a:endParaRPr lang="en-US" sz="1300" dirty="0"/>
          </a:p>
        </p:txBody>
      </p:sp>
      <p:sp>
        <p:nvSpPr>
          <p:cNvPr id="7" name="Text 5"/>
          <p:cNvSpPr/>
          <p:nvPr/>
        </p:nvSpPr>
        <p:spPr>
          <a:xfrm>
            <a:off x="731520" y="2286000"/>
            <a:ext cx="10972800" cy="54864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Matt Christensen, CIO</a:t>
            </a:r>
            <a:endParaRPr lang="en-US" sz="2600" dirty="0"/>
          </a:p>
        </p:txBody>
      </p:sp>
      <p:sp>
        <p:nvSpPr>
          <p:cNvPr id="8" name="Text 6"/>
          <p:cNvSpPr/>
          <p:nvPr/>
        </p:nvSpPr>
        <p:spPr>
          <a:xfrm>
            <a:off x="731520" y="2834640"/>
            <a:ext cx="10972800" cy="347472"/>
          </a:xfrm>
          <a:prstGeom prst="rect">
            <a:avLst/>
          </a:prstGeom>
          <a:noFill/>
          <a:ln/>
        </p:spPr>
        <p:txBody>
          <a:bodyPr wrap="square" rtlCol="0" anchor="ctr"/>
          <a:lstStyle/>
          <a:p>
            <a:pPr marL="0" indent="0">
              <a:buNone/>
            </a:pPr>
            <a:r>
              <a:rPr lang="en-US" sz="1500" dirty="0">
                <a:solidFill>
                  <a:srgbClr val="DCFCE7"/>
                </a:solidFill>
                <a:latin typeface="Calibri" pitchFamily="34" charset="0"/>
                <a:ea typeface="Calibri" pitchFamily="34" charset="-122"/>
                <a:cs typeface="Calibri" pitchFamily="34" charset="-120"/>
              </a:rPr>
              <a:t>XYZ Organization  ·  May 2026</a:t>
            </a:r>
            <a:endParaRPr lang="en-US" sz="1500" dirty="0"/>
          </a:p>
        </p:txBody>
      </p:sp>
      <p:sp>
        <p:nvSpPr>
          <p:cNvPr id="9" name="Shape 7"/>
          <p:cNvSpPr/>
          <p:nvPr/>
        </p:nvSpPr>
        <p:spPr>
          <a:xfrm>
            <a:off x="731520" y="3310128"/>
            <a:ext cx="10972800" cy="27432"/>
          </a:xfrm>
          <a:prstGeom prst="rect">
            <a:avLst/>
          </a:prstGeom>
          <a:solidFill>
            <a:srgbClr val="16A34A"/>
          </a:solidFill>
          <a:ln/>
        </p:spPr>
      </p:sp>
      <p:sp>
        <p:nvSpPr>
          <p:cNvPr id="10" name="Text 8"/>
          <p:cNvSpPr/>
          <p:nvPr/>
        </p:nvSpPr>
        <p:spPr>
          <a:xfrm>
            <a:off x="731520" y="3493008"/>
            <a:ext cx="10972800" cy="320040"/>
          </a:xfrm>
          <a:prstGeom prst="rect">
            <a:avLst/>
          </a:prstGeom>
          <a:noFill/>
          <a:ln/>
        </p:spPr>
        <p:txBody>
          <a:bodyPr wrap="square" rtlCol="0" anchor="ctr"/>
          <a:lstStyle/>
          <a:p>
            <a:pPr marL="0" indent="0">
              <a:buNone/>
            </a:pPr>
            <a:r>
              <a:rPr lang="en-US" sz="1200" b="1" kern="0" spc="200" dirty="0">
                <a:solidFill>
                  <a:srgbClr val="DCFCE7"/>
                </a:solidFill>
                <a:latin typeface="Calibri" pitchFamily="34" charset="0"/>
                <a:ea typeface="Calibri" pitchFamily="34" charset="-122"/>
                <a:cs typeface="Calibri" pitchFamily="34" charset="-120"/>
              </a:rPr>
              <a:t>YOUR ARCHETYPE</a:t>
            </a:r>
            <a:endParaRPr lang="en-US" sz="1200" dirty="0"/>
          </a:p>
        </p:txBody>
      </p:sp>
      <p:sp>
        <p:nvSpPr>
          <p:cNvPr id="11" name="Text 9"/>
          <p:cNvSpPr/>
          <p:nvPr/>
        </p:nvSpPr>
        <p:spPr>
          <a:xfrm>
            <a:off x="731520" y="3813048"/>
            <a:ext cx="10972800" cy="822960"/>
          </a:xfrm>
          <a:prstGeom prst="rect">
            <a:avLst/>
          </a:prstGeom>
          <a:noFill/>
          <a:ln/>
        </p:spPr>
        <p:txBody>
          <a:bodyPr wrap="square" rtlCol="0" anchor="ctr"/>
          <a:lstStyle/>
          <a:p>
            <a:pPr marL="0" indent="0">
              <a:buNone/>
            </a:pPr>
            <a:r>
              <a:rPr lang="en-US" sz="4400" b="1" dirty="0">
                <a:solidFill>
                  <a:srgbClr val="22C55E"/>
                </a:solidFill>
                <a:latin typeface="Calibri" pitchFamily="34" charset="0"/>
                <a:ea typeface="Calibri" pitchFamily="34" charset="-122"/>
                <a:cs typeface="Calibri" pitchFamily="34" charset="-120"/>
              </a:rPr>
              <a:t>The Quiet Performer</a:t>
            </a:r>
            <a:endParaRPr lang="en-US" sz="4400" dirty="0"/>
          </a:p>
        </p:txBody>
      </p:sp>
      <p:sp>
        <p:nvSpPr>
          <p:cNvPr id="12" name="Text 10"/>
          <p:cNvSpPr/>
          <p:nvPr/>
        </p:nvSpPr>
        <p:spPr>
          <a:xfrm>
            <a:off x="731520" y="4663440"/>
            <a:ext cx="10972800" cy="384048"/>
          </a:xfrm>
          <a:prstGeom prst="rect">
            <a:avLst/>
          </a:prstGeom>
          <a:noFill/>
          <a:ln/>
        </p:spPr>
        <p:txBody>
          <a:bodyPr wrap="square" rtlCol="0" anchor="ctr"/>
          <a:lstStyle/>
          <a:p>
            <a:pPr marL="0" indent="0">
              <a:buNone/>
            </a:pPr>
            <a:r>
              <a:rPr lang="en-US" sz="1600" i="1" dirty="0">
                <a:solidFill>
                  <a:srgbClr val="DCFCE7"/>
                </a:solidFill>
                <a:latin typeface="Calibri" pitchFamily="34" charset="0"/>
                <a:ea typeface="Calibri" pitchFamily="34" charset="-122"/>
                <a:cs typeface="Calibri" pitchFamily="34" charset="-120"/>
              </a:rPr>
              <a:t>Governance structures exist on paper but nobody owns anything</a:t>
            </a:r>
            <a:endParaRPr lang="en-US" sz="1600" dirty="0"/>
          </a:p>
        </p:txBody>
      </p:sp>
      <p:sp>
        <p:nvSpPr>
          <p:cNvPr id="13" name="Text 1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Focus Area 1 — AI Value Realization</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The primary constraint. Fix this first. Everything else compounds.</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188720"/>
            <a:ext cx="11704320" cy="1379612"/>
          </a:xfrm>
          <a:prstGeom prst="rect">
            <a:avLst/>
          </a:prstGeom>
          <a:solidFill>
            <a:srgbClr val="162032"/>
          </a:solidFill>
          <a:ln/>
        </p:spPr>
      </p:sp>
      <p:sp>
        <p:nvSpPr>
          <p:cNvPr id="8" name="Text 6"/>
          <p:cNvSpPr/>
          <p:nvPr/>
        </p:nvSpPr>
        <p:spPr>
          <a:xfrm>
            <a:off x="411480" y="1234440"/>
            <a:ext cx="11430000" cy="256032"/>
          </a:xfrm>
          <a:prstGeom prst="rect">
            <a:avLst/>
          </a:prstGeom>
          <a:noFill/>
          <a:ln/>
        </p:spPr>
        <p:txBody>
          <a:bodyPr wrap="square" rtlCol="0" anchor="ctr"/>
          <a:lstStyle/>
          <a:p>
            <a:pPr marL="0" indent="0">
              <a:buNone/>
            </a:pPr>
            <a:r>
              <a:rPr lang="en-US" sz="900" b="1" kern="0" spc="100" dirty="0">
                <a:solidFill>
                  <a:srgbClr val="22C55E"/>
                </a:solidFill>
                <a:latin typeface="Calibri" pitchFamily="34" charset="0"/>
                <a:ea typeface="Calibri" pitchFamily="34" charset="-122"/>
                <a:cs typeface="Calibri" pitchFamily="34" charset="-120"/>
              </a:rPr>
              <a:t>OBSERVED BEHAVIORAL GAPS: THE QUIET PERFORMER PATTERN</a:t>
            </a:r>
            <a:endParaRPr lang="en-US" sz="900" dirty="0"/>
          </a:p>
        </p:txBody>
      </p:sp>
      <p:sp>
        <p:nvSpPr>
          <p:cNvPr id="9" name="Text 7"/>
          <p:cNvSpPr/>
          <p:nvPr/>
        </p:nvSpPr>
        <p:spPr>
          <a:xfrm>
            <a:off x="457200" y="1508760"/>
            <a:ext cx="11247120" cy="237744"/>
          </a:xfrm>
          <a:prstGeom prst="rect">
            <a:avLst/>
          </a:prstGeom>
          <a:noFill/>
          <a:ln/>
        </p:spPr>
        <p:txBody>
          <a:bodyPr wrap="square" rtlCol="0" anchor="ctr"/>
          <a:lstStyle/>
          <a:p>
            <a:pPr marL="0" indent="0">
              <a:buNone/>
            </a:pPr>
            <a:r>
              <a:rPr lang="en-US" sz="1100" dirty="0">
                <a:solidFill>
                  <a:srgbClr val="DCFCE7"/>
                </a:solidFill>
                <a:latin typeface="Calibri" pitchFamily="34" charset="0"/>
                <a:ea typeface="Calibri" pitchFamily="34" charset="-122"/>
                <a:cs typeface="Calibri" pitchFamily="34" charset="-120"/>
              </a:rPr>
              <a:t>· AI activity is visible. AI value is not. You can describe what is deployed — you cannot easily describe what it produced last quarter.</a:t>
            </a:r>
            <a:endParaRPr lang="en-US" sz="1100" dirty="0"/>
          </a:p>
        </p:txBody>
      </p:sp>
      <p:sp>
        <p:nvSpPr>
          <p:cNvPr id="10" name="Text 8"/>
          <p:cNvSpPr/>
          <p:nvPr/>
        </p:nvSpPr>
        <p:spPr>
          <a:xfrm>
            <a:off x="457200" y="1764792"/>
            <a:ext cx="11247120" cy="237744"/>
          </a:xfrm>
          <a:prstGeom prst="rect">
            <a:avLst/>
          </a:prstGeom>
          <a:noFill/>
          <a:ln/>
        </p:spPr>
        <p:txBody>
          <a:bodyPr wrap="square" rtlCol="0" anchor="ctr"/>
          <a:lstStyle/>
          <a:p>
            <a:pPr marL="0" indent="0">
              <a:buNone/>
            </a:pPr>
            <a:r>
              <a:rPr lang="en-US" sz="1100" dirty="0">
                <a:solidFill>
                  <a:srgbClr val="DCFCE7"/>
                </a:solidFill>
                <a:latin typeface="Calibri" pitchFamily="34" charset="0"/>
                <a:ea typeface="Calibri" pitchFamily="34" charset="-122"/>
                <a:cs typeface="Calibri" pitchFamily="34" charset="-120"/>
              </a:rPr>
              <a:t>· Budget conversations about AI default to cost because nobody has built the framework to talk about return.</a:t>
            </a:r>
            <a:endParaRPr lang="en-US" sz="1100" dirty="0"/>
          </a:p>
        </p:txBody>
      </p:sp>
      <p:sp>
        <p:nvSpPr>
          <p:cNvPr id="11" name="Text 9"/>
          <p:cNvSpPr/>
          <p:nvPr/>
        </p:nvSpPr>
        <p:spPr>
          <a:xfrm>
            <a:off x="457200" y="2020824"/>
            <a:ext cx="11247120" cy="237744"/>
          </a:xfrm>
          <a:prstGeom prst="rect">
            <a:avLst/>
          </a:prstGeom>
          <a:noFill/>
          <a:ln/>
        </p:spPr>
        <p:txBody>
          <a:bodyPr wrap="square" rtlCol="0" anchor="ctr"/>
          <a:lstStyle/>
          <a:p>
            <a:pPr marL="0" indent="0">
              <a:buNone/>
            </a:pPr>
            <a:r>
              <a:rPr lang="en-US" sz="1100" dirty="0">
                <a:solidFill>
                  <a:srgbClr val="DCFCE7"/>
                </a:solidFill>
                <a:latin typeface="Calibri" pitchFamily="34" charset="0"/>
                <a:ea typeface="Calibri" pitchFamily="34" charset="-122"/>
                <a:cs typeface="Calibri" pitchFamily="34" charset="-120"/>
              </a:rPr>
              <a:t>· Your strongest AI win exists as a story, not a metric. The story is accurate. It does not scale to a board conversation.</a:t>
            </a:r>
            <a:endParaRPr lang="en-US" sz="1100" dirty="0"/>
          </a:p>
        </p:txBody>
      </p:sp>
      <p:sp>
        <p:nvSpPr>
          <p:cNvPr id="12" name="Text 10"/>
          <p:cNvSpPr/>
          <p:nvPr/>
        </p:nvSpPr>
        <p:spPr>
          <a:xfrm>
            <a:off x="457200" y="2276856"/>
            <a:ext cx="11247120" cy="237744"/>
          </a:xfrm>
          <a:prstGeom prst="rect">
            <a:avLst/>
          </a:prstGeom>
          <a:noFill/>
          <a:ln/>
        </p:spPr>
        <p:txBody>
          <a:bodyPr wrap="square" rtlCol="0" anchor="ctr"/>
          <a:lstStyle/>
          <a:p>
            <a:pPr marL="0" indent="0">
              <a:buNone/>
            </a:pPr>
            <a:r>
              <a:rPr lang="en-US" sz="1100" dirty="0">
                <a:solidFill>
                  <a:srgbClr val="DCFCE7"/>
                </a:solidFill>
                <a:latin typeface="Calibri" pitchFamily="34" charset="0"/>
                <a:ea typeface="Calibri" pitchFamily="34" charset="-122"/>
                <a:cs typeface="Calibri" pitchFamily="34" charset="-120"/>
              </a:rPr>
              <a:t>· Finance sees AI as an expense category. That classification will not change until you change the conversation.</a:t>
            </a:r>
            <a:endParaRPr lang="en-US" sz="1100" dirty="0"/>
          </a:p>
        </p:txBody>
      </p:sp>
      <p:sp>
        <p:nvSpPr>
          <p:cNvPr id="13" name="Shape 11"/>
          <p:cNvSpPr/>
          <p:nvPr/>
        </p:nvSpPr>
        <p:spPr>
          <a:xfrm>
            <a:off x="274320" y="2705492"/>
            <a:ext cx="3730752" cy="3923907"/>
          </a:xfrm>
          <a:prstGeom prst="rect">
            <a:avLst/>
          </a:prstGeom>
          <a:solidFill>
            <a:srgbClr val="DCFCE7"/>
          </a:solidFill>
          <a:ln w="12700">
            <a:solidFill>
              <a:srgbClr val="22C55E"/>
            </a:solidFill>
            <a:prstDash val="solid"/>
          </a:ln>
        </p:spPr>
      </p:sp>
      <p:sp>
        <p:nvSpPr>
          <p:cNvPr id="14" name="Shape 12"/>
          <p:cNvSpPr/>
          <p:nvPr/>
        </p:nvSpPr>
        <p:spPr>
          <a:xfrm>
            <a:off x="292606" y="2705492"/>
            <a:ext cx="73153" cy="3923908"/>
          </a:xfrm>
          <a:prstGeom prst="rect">
            <a:avLst/>
          </a:prstGeom>
          <a:solidFill>
            <a:srgbClr val="22C55E"/>
          </a:solidFill>
          <a:ln/>
        </p:spPr>
      </p:sp>
      <p:sp>
        <p:nvSpPr>
          <p:cNvPr id="15" name="Text 13"/>
          <p:cNvSpPr/>
          <p:nvPr/>
        </p:nvSpPr>
        <p:spPr>
          <a:xfrm>
            <a:off x="411480" y="2774780"/>
            <a:ext cx="3474720" cy="237744"/>
          </a:xfrm>
          <a:prstGeom prst="rect">
            <a:avLst/>
          </a:prstGeom>
          <a:noFill/>
          <a:ln/>
        </p:spPr>
        <p:txBody>
          <a:bodyPr wrap="square" rtlCol="0" anchor="ctr"/>
          <a:lstStyle/>
          <a:p>
            <a:pPr marL="0" indent="0">
              <a:buNone/>
            </a:pPr>
            <a:r>
              <a:rPr lang="en-US" sz="900" b="1" kern="0" spc="100" dirty="0">
                <a:solidFill>
                  <a:srgbClr val="14532D"/>
                </a:solidFill>
                <a:latin typeface="Calibri" pitchFamily="34" charset="0"/>
                <a:ea typeface="Calibri" pitchFamily="34" charset="-122"/>
                <a:cs typeface="Calibri" pitchFamily="34" charset="-120"/>
              </a:rPr>
              <a:t>THE FIRST MOVE</a:t>
            </a:r>
            <a:endParaRPr lang="en-US" sz="900" dirty="0"/>
          </a:p>
        </p:txBody>
      </p:sp>
      <p:sp>
        <p:nvSpPr>
          <p:cNvPr id="16" name="Text 14"/>
          <p:cNvSpPr/>
          <p:nvPr/>
        </p:nvSpPr>
        <p:spPr>
          <a:xfrm>
            <a:off x="402336" y="3030812"/>
            <a:ext cx="3474720" cy="3047686"/>
          </a:xfrm>
          <a:prstGeom prst="rect">
            <a:avLst/>
          </a:prstGeom>
          <a:noFill/>
          <a:ln/>
        </p:spPr>
        <p:txBody>
          <a:bodyPr wrap="square" rtlCol="0" anchor="t"/>
          <a:lstStyle/>
          <a:p>
            <a:pPr marL="0" indent="0">
              <a:buNone/>
            </a:pPr>
            <a:r>
              <a:rPr lang="en-US" sz="1100" dirty="0">
                <a:solidFill>
                  <a:srgbClr val="162032"/>
                </a:solidFill>
                <a:latin typeface="Calibri" pitchFamily="34" charset="0"/>
                <a:ea typeface="Calibri" pitchFamily="34" charset="-122"/>
                <a:cs typeface="Calibri" pitchFamily="34" charset="-120"/>
              </a:rPr>
              <a:t>Build an AI Value Summary for your top three active deployments — what was invested, what changed, what the organization can now do.</a:t>
            </a:r>
            <a:endParaRPr lang="en-US" sz="1100" dirty="0"/>
          </a:p>
          <a:p>
            <a:pPr marL="0" indent="0">
              <a:buNone/>
            </a:pPr>
            <a:endParaRPr lang="en-US" sz="1100" dirty="0"/>
          </a:p>
          <a:p>
            <a:pPr marL="0" indent="0">
              <a:buNone/>
            </a:pPr>
            <a:r>
              <a:rPr lang="en-US" sz="1100" dirty="0">
                <a:solidFill>
                  <a:srgbClr val="162032"/>
                </a:solidFill>
                <a:latin typeface="Calibri" pitchFamily="34" charset="0"/>
                <a:ea typeface="Calibri" pitchFamily="34" charset="-122"/>
                <a:cs typeface="Calibri" pitchFamily="34" charset="-120"/>
              </a:rPr>
              <a:t>Share with leadership unprompted. Not a formal report — a confident brief.</a:t>
            </a:r>
            <a:endParaRPr lang="en-US" sz="1100" dirty="0"/>
          </a:p>
          <a:p>
            <a:pPr marL="0" indent="0">
              <a:buNone/>
            </a:pPr>
            <a:endParaRPr lang="en-US" sz="1100" dirty="0"/>
          </a:p>
          <a:p>
            <a:pPr marL="0" indent="0">
              <a:buNone/>
            </a:pPr>
            <a:r>
              <a:rPr lang="en-US" sz="1100" dirty="0">
                <a:solidFill>
                  <a:srgbClr val="162032"/>
                </a:solidFill>
                <a:latin typeface="Calibri" pitchFamily="34" charset="0"/>
                <a:ea typeface="Calibri" pitchFamily="34" charset="-122"/>
                <a:cs typeface="Calibri" pitchFamily="34" charset="-120"/>
              </a:rPr>
              <a:t>Do this monthly. Within two quarters, the conversation shifts.</a:t>
            </a:r>
            <a:endParaRPr lang="en-US" sz="1100" dirty="0"/>
          </a:p>
        </p:txBody>
      </p:sp>
      <p:sp>
        <p:nvSpPr>
          <p:cNvPr id="17" name="Shape 15"/>
          <p:cNvSpPr/>
          <p:nvPr/>
        </p:nvSpPr>
        <p:spPr>
          <a:xfrm>
            <a:off x="4187952" y="2705492"/>
            <a:ext cx="3730752" cy="3923908"/>
          </a:xfrm>
          <a:prstGeom prst="rect">
            <a:avLst/>
          </a:prstGeom>
          <a:solidFill>
            <a:srgbClr val="F1F5F9"/>
          </a:solidFill>
          <a:ln w="12700">
            <a:solidFill>
              <a:srgbClr val="E2E8F0"/>
            </a:solidFill>
            <a:prstDash val="solid"/>
          </a:ln>
        </p:spPr>
      </p:sp>
      <p:sp>
        <p:nvSpPr>
          <p:cNvPr id="18" name="Text 16"/>
          <p:cNvSpPr/>
          <p:nvPr/>
        </p:nvSpPr>
        <p:spPr>
          <a:xfrm>
            <a:off x="4325112" y="2774780"/>
            <a:ext cx="3474720" cy="237744"/>
          </a:xfrm>
          <a:prstGeom prst="rect">
            <a:avLst/>
          </a:prstGeom>
          <a:noFill/>
          <a:ln/>
        </p:spPr>
        <p:txBody>
          <a:bodyPr wrap="square" rtlCol="0" anchor="ctr"/>
          <a:lstStyle/>
          <a:p>
            <a:pPr marL="0" indent="0">
              <a:buNone/>
            </a:pPr>
            <a:r>
              <a:rPr lang="en-US" sz="900" b="1" kern="0" spc="100" dirty="0">
                <a:solidFill>
                  <a:srgbClr val="64748B"/>
                </a:solidFill>
                <a:latin typeface="Calibri" pitchFamily="34" charset="0"/>
                <a:ea typeface="Calibri" pitchFamily="34" charset="-122"/>
                <a:cs typeface="Calibri" pitchFamily="34" charset="-120"/>
              </a:rPr>
              <a:t>WHAT GOOD LOOKS LIKE</a:t>
            </a:r>
            <a:endParaRPr lang="en-US" sz="900" dirty="0"/>
          </a:p>
        </p:txBody>
      </p:sp>
      <p:sp>
        <p:nvSpPr>
          <p:cNvPr id="19" name="Text 17"/>
          <p:cNvSpPr/>
          <p:nvPr/>
        </p:nvSpPr>
        <p:spPr>
          <a:xfrm>
            <a:off x="4315968" y="3030812"/>
            <a:ext cx="3474720" cy="3123100"/>
          </a:xfrm>
          <a:prstGeom prst="rect">
            <a:avLst/>
          </a:prstGeom>
          <a:noFill/>
          <a:ln/>
        </p:spPr>
        <p:txBody>
          <a:bodyPr wrap="square" rtlCol="0" anchor="t"/>
          <a:lstStyle/>
          <a:p>
            <a:pPr marL="0" indent="0">
              <a:buNone/>
            </a:pPr>
            <a:r>
              <a:rPr lang="en-US" sz="1100" dirty="0">
                <a:solidFill>
                  <a:srgbClr val="162032"/>
                </a:solidFill>
                <a:latin typeface="Calibri" pitchFamily="34" charset="0"/>
                <a:ea typeface="Calibri" pitchFamily="34" charset="-122"/>
                <a:cs typeface="Calibri" pitchFamily="34" charset="-120"/>
              </a:rPr>
              <a:t>"We deployed Copilot in Q1. Proposal turnaround dropped from 4 days to 1.5. The sales team closed three deals previously lost to timeline. That is what AI produced last quarter."</a:t>
            </a:r>
            <a:endParaRPr lang="en-US" sz="1100" dirty="0"/>
          </a:p>
          <a:p>
            <a:pPr marL="0" indent="0">
              <a:buNone/>
            </a:pPr>
            <a:endParaRPr lang="en-US" sz="1100" dirty="0"/>
          </a:p>
          <a:p>
            <a:pPr marL="0" indent="0">
              <a:buNone/>
            </a:pPr>
            <a:r>
              <a:rPr lang="en-US" sz="1100" dirty="0">
                <a:solidFill>
                  <a:srgbClr val="162032"/>
                </a:solidFill>
                <a:latin typeface="Calibri" pitchFamily="34" charset="0"/>
                <a:ea typeface="Calibri" pitchFamily="34" charset="-122"/>
                <a:cs typeface="Calibri" pitchFamily="34" charset="-120"/>
              </a:rPr>
              <a:t>Four sentences. No jargon. That is a value report.</a:t>
            </a:r>
            <a:endParaRPr lang="en-US" sz="1100" dirty="0"/>
          </a:p>
        </p:txBody>
      </p:sp>
      <p:sp>
        <p:nvSpPr>
          <p:cNvPr id="20" name="Shape 18"/>
          <p:cNvSpPr/>
          <p:nvPr/>
        </p:nvSpPr>
        <p:spPr>
          <a:xfrm>
            <a:off x="8101584" y="2705492"/>
            <a:ext cx="3730752" cy="3923908"/>
          </a:xfrm>
          <a:prstGeom prst="rect">
            <a:avLst/>
          </a:prstGeom>
          <a:solidFill>
            <a:srgbClr val="FEF2F2"/>
          </a:solidFill>
          <a:ln w="12700">
            <a:solidFill>
              <a:srgbClr val="DC2626"/>
            </a:solidFill>
            <a:prstDash val="solid"/>
          </a:ln>
        </p:spPr>
      </p:sp>
      <p:sp>
        <p:nvSpPr>
          <p:cNvPr id="21" name="Text 19"/>
          <p:cNvSpPr/>
          <p:nvPr/>
        </p:nvSpPr>
        <p:spPr>
          <a:xfrm>
            <a:off x="8238744" y="2774780"/>
            <a:ext cx="3474720" cy="237744"/>
          </a:xfrm>
          <a:prstGeom prst="rect">
            <a:avLst/>
          </a:prstGeom>
          <a:noFill/>
          <a:ln/>
        </p:spPr>
        <p:txBody>
          <a:bodyPr wrap="square" rtlCol="0" anchor="ctr"/>
          <a:lstStyle/>
          <a:p>
            <a:pPr marL="0" indent="0">
              <a:buNone/>
            </a:pPr>
            <a:r>
              <a:rPr lang="en-US" sz="900" b="1" kern="0" spc="100" dirty="0">
                <a:solidFill>
                  <a:srgbClr val="DC2626"/>
                </a:solidFill>
                <a:latin typeface="Calibri" pitchFamily="34" charset="0"/>
                <a:ea typeface="Calibri" pitchFamily="34" charset="-122"/>
                <a:cs typeface="Calibri" pitchFamily="34" charset="-120"/>
              </a:rPr>
              <a:t>MOST COMMON FIRST ATTEMPT MISTAKE</a:t>
            </a:r>
            <a:endParaRPr lang="en-US" sz="900" dirty="0"/>
          </a:p>
        </p:txBody>
      </p:sp>
      <p:sp>
        <p:nvSpPr>
          <p:cNvPr id="22" name="Text 20"/>
          <p:cNvSpPr/>
          <p:nvPr/>
        </p:nvSpPr>
        <p:spPr>
          <a:xfrm>
            <a:off x="8229600" y="3030812"/>
            <a:ext cx="3474720" cy="3118104"/>
          </a:xfrm>
          <a:prstGeom prst="rect">
            <a:avLst/>
          </a:prstGeom>
          <a:noFill/>
          <a:ln/>
        </p:spPr>
        <p:txBody>
          <a:bodyPr wrap="square" rtlCol="0" anchor="t"/>
          <a:lstStyle/>
          <a:p>
            <a:pPr marL="0" indent="0">
              <a:buNone/>
            </a:pPr>
            <a:r>
              <a:rPr lang="en-US" sz="1100" dirty="0">
                <a:solidFill>
                  <a:srgbClr val="162032"/>
                </a:solidFill>
                <a:latin typeface="Calibri" pitchFamily="34" charset="0"/>
                <a:ea typeface="Calibri" pitchFamily="34" charset="-122"/>
                <a:cs typeface="Calibri" pitchFamily="34" charset="-120"/>
              </a:rPr>
              <a:t>Reporting what AI did instead of what the organization got for it.</a:t>
            </a:r>
            <a:endParaRPr lang="en-US" sz="1100" dirty="0"/>
          </a:p>
          <a:p>
            <a:pPr marL="0" indent="0">
              <a:buNone/>
            </a:pPr>
            <a:endParaRPr lang="en-US" sz="1100" dirty="0"/>
          </a:p>
          <a:p>
            <a:pPr marL="0" indent="0">
              <a:buNone/>
            </a:pPr>
            <a:r>
              <a:rPr lang="en-US" sz="1100" dirty="0">
                <a:solidFill>
                  <a:srgbClr val="162032"/>
                </a:solidFill>
                <a:latin typeface="Calibri" pitchFamily="34" charset="0"/>
                <a:ea typeface="Calibri" pitchFamily="34" charset="-122"/>
                <a:cs typeface="Calibri" pitchFamily="34" charset="-120"/>
              </a:rPr>
              <a:t>"Deployed Copilot to 200 users" is an activity. "Proposal cycle reduced by 60%" is a return.</a:t>
            </a:r>
            <a:endParaRPr lang="en-US" sz="1100" dirty="0"/>
          </a:p>
          <a:p>
            <a:pPr marL="0" indent="0">
              <a:buNone/>
            </a:pPr>
            <a:endParaRPr lang="en-US" sz="1100" dirty="0"/>
          </a:p>
          <a:p>
            <a:pPr marL="0" indent="0">
              <a:buNone/>
            </a:pPr>
            <a:r>
              <a:rPr lang="en-US" sz="1100" dirty="0">
                <a:solidFill>
                  <a:srgbClr val="162032"/>
                </a:solidFill>
                <a:latin typeface="Calibri" pitchFamily="34" charset="0"/>
                <a:ea typeface="Calibri" pitchFamily="34" charset="-122"/>
                <a:cs typeface="Calibri" pitchFamily="34" charset="-120"/>
              </a:rPr>
              <a:t>Leadership funds returns, not activities.</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The 12-Month Roadmap</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Sequenced, not parallel. Fix the constraint first. Each move creates the conditions for the next.</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170432"/>
            <a:ext cx="3703320" cy="713232"/>
          </a:xfrm>
          <a:prstGeom prst="rect">
            <a:avLst/>
          </a:prstGeom>
          <a:solidFill>
            <a:srgbClr val="162032"/>
          </a:solidFill>
          <a:ln/>
        </p:spPr>
      </p:sp>
      <p:sp>
        <p:nvSpPr>
          <p:cNvPr id="8" name="Text 6"/>
          <p:cNvSpPr/>
          <p:nvPr/>
        </p:nvSpPr>
        <p:spPr>
          <a:xfrm>
            <a:off x="384048" y="1207008"/>
            <a:ext cx="3474720" cy="36576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First 90 Days</a:t>
            </a:r>
            <a:endParaRPr lang="en-US" sz="1400" dirty="0"/>
          </a:p>
        </p:txBody>
      </p:sp>
      <p:sp>
        <p:nvSpPr>
          <p:cNvPr id="9" name="Text 7"/>
          <p:cNvSpPr/>
          <p:nvPr/>
        </p:nvSpPr>
        <p:spPr>
          <a:xfrm>
            <a:off x="384048" y="1554480"/>
            <a:ext cx="3474720" cy="256032"/>
          </a:xfrm>
          <a:prstGeom prst="rect">
            <a:avLst/>
          </a:prstGeom>
          <a:noFill/>
          <a:ln/>
        </p:spPr>
        <p:txBody>
          <a:bodyPr wrap="square" rtlCol="0" anchor="ctr"/>
          <a:lstStyle/>
          <a:p>
            <a:pPr marL="0" indent="0">
              <a:buNone/>
            </a:pPr>
            <a:r>
              <a:rPr lang="en-US" sz="1000" i="1" dirty="0">
                <a:solidFill>
                  <a:srgbClr val="22C55E"/>
                </a:solidFill>
                <a:latin typeface="Calibri" pitchFamily="34" charset="0"/>
                <a:ea typeface="Calibri" pitchFamily="34" charset="-122"/>
                <a:cs typeface="Calibri" pitchFamily="34" charset="-120"/>
              </a:rPr>
              <a:t>Fix the constraint</a:t>
            </a:r>
            <a:endParaRPr lang="en-US" sz="1000" dirty="0"/>
          </a:p>
        </p:txBody>
      </p:sp>
      <p:sp>
        <p:nvSpPr>
          <p:cNvPr id="10" name="Shape 8"/>
          <p:cNvSpPr/>
          <p:nvPr/>
        </p:nvSpPr>
        <p:spPr>
          <a:xfrm>
            <a:off x="4069080" y="1170432"/>
            <a:ext cx="3703320" cy="713232"/>
          </a:xfrm>
          <a:prstGeom prst="rect">
            <a:avLst/>
          </a:prstGeom>
          <a:solidFill>
            <a:srgbClr val="162032"/>
          </a:solidFill>
          <a:ln/>
        </p:spPr>
      </p:sp>
      <p:sp>
        <p:nvSpPr>
          <p:cNvPr id="11" name="Text 9"/>
          <p:cNvSpPr/>
          <p:nvPr/>
        </p:nvSpPr>
        <p:spPr>
          <a:xfrm>
            <a:off x="4178808" y="1207008"/>
            <a:ext cx="3474720" cy="36576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Months 4–6</a:t>
            </a:r>
            <a:endParaRPr lang="en-US" sz="1400" dirty="0"/>
          </a:p>
        </p:txBody>
      </p:sp>
      <p:sp>
        <p:nvSpPr>
          <p:cNvPr id="12" name="Text 10"/>
          <p:cNvSpPr/>
          <p:nvPr/>
        </p:nvSpPr>
        <p:spPr>
          <a:xfrm>
            <a:off x="4178808" y="1554480"/>
            <a:ext cx="3474720" cy="256032"/>
          </a:xfrm>
          <a:prstGeom prst="rect">
            <a:avLst/>
          </a:prstGeom>
          <a:noFill/>
          <a:ln/>
        </p:spPr>
        <p:txBody>
          <a:bodyPr wrap="square" rtlCol="0" anchor="ctr"/>
          <a:lstStyle/>
          <a:p>
            <a:pPr marL="0" indent="0">
              <a:buNone/>
            </a:pPr>
            <a:r>
              <a:rPr lang="en-US" sz="1000" i="1" dirty="0">
                <a:solidFill>
                  <a:srgbClr val="22C55E"/>
                </a:solidFill>
                <a:latin typeface="Calibri" pitchFamily="34" charset="0"/>
                <a:ea typeface="Calibri" pitchFamily="34" charset="-122"/>
                <a:cs typeface="Calibri" pitchFamily="34" charset="-120"/>
              </a:rPr>
              <a:t>Reinforce and connect</a:t>
            </a:r>
            <a:endParaRPr lang="en-US" sz="1000" dirty="0"/>
          </a:p>
        </p:txBody>
      </p:sp>
      <p:sp>
        <p:nvSpPr>
          <p:cNvPr id="13" name="Shape 11"/>
          <p:cNvSpPr/>
          <p:nvPr/>
        </p:nvSpPr>
        <p:spPr>
          <a:xfrm>
            <a:off x="7863840" y="1170432"/>
            <a:ext cx="3703320" cy="713232"/>
          </a:xfrm>
          <a:prstGeom prst="rect">
            <a:avLst/>
          </a:prstGeom>
          <a:solidFill>
            <a:srgbClr val="162032"/>
          </a:solidFill>
          <a:ln/>
        </p:spPr>
      </p:sp>
      <p:sp>
        <p:nvSpPr>
          <p:cNvPr id="14" name="Text 12"/>
          <p:cNvSpPr/>
          <p:nvPr/>
        </p:nvSpPr>
        <p:spPr>
          <a:xfrm>
            <a:off x="7973568" y="1207008"/>
            <a:ext cx="3474720" cy="36576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Months 7–12</a:t>
            </a:r>
            <a:endParaRPr lang="en-US" sz="1400" dirty="0"/>
          </a:p>
        </p:txBody>
      </p:sp>
      <p:sp>
        <p:nvSpPr>
          <p:cNvPr id="15" name="Text 13"/>
          <p:cNvSpPr/>
          <p:nvPr/>
        </p:nvSpPr>
        <p:spPr>
          <a:xfrm>
            <a:off x="7973568" y="1554480"/>
            <a:ext cx="3474720" cy="256032"/>
          </a:xfrm>
          <a:prstGeom prst="rect">
            <a:avLst/>
          </a:prstGeom>
          <a:noFill/>
          <a:ln/>
        </p:spPr>
        <p:txBody>
          <a:bodyPr wrap="square" rtlCol="0" anchor="ctr"/>
          <a:lstStyle/>
          <a:p>
            <a:pPr marL="0" indent="0">
              <a:buNone/>
            </a:pPr>
            <a:r>
              <a:rPr lang="en-US" sz="1000" i="1" dirty="0">
                <a:solidFill>
                  <a:srgbClr val="22C55E"/>
                </a:solidFill>
                <a:latin typeface="Calibri" pitchFamily="34" charset="0"/>
                <a:ea typeface="Calibri" pitchFamily="34" charset="-122"/>
                <a:cs typeface="Calibri" pitchFamily="34" charset="-120"/>
              </a:rPr>
              <a:t>Move the organization</a:t>
            </a:r>
            <a:endParaRPr lang="en-US" sz="1000" dirty="0"/>
          </a:p>
        </p:txBody>
      </p:sp>
      <p:sp>
        <p:nvSpPr>
          <p:cNvPr id="16" name="Shape 14"/>
          <p:cNvSpPr/>
          <p:nvPr/>
        </p:nvSpPr>
        <p:spPr>
          <a:xfrm>
            <a:off x="274320" y="1965960"/>
            <a:ext cx="3703320" cy="1078992"/>
          </a:xfrm>
          <a:prstGeom prst="rect">
            <a:avLst/>
          </a:prstGeom>
          <a:solidFill>
            <a:srgbClr val="F1F5F9"/>
          </a:solidFill>
          <a:ln w="12700">
            <a:solidFill>
              <a:srgbClr val="E2E8F0"/>
            </a:solidFill>
            <a:prstDash val="solid"/>
          </a:ln>
        </p:spPr>
      </p:sp>
      <p:sp>
        <p:nvSpPr>
          <p:cNvPr id="17" name="Text 15"/>
          <p:cNvSpPr/>
          <p:nvPr/>
        </p:nvSpPr>
        <p:spPr>
          <a:xfrm>
            <a:off x="384048" y="2039112"/>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Build AI Value Summary for top three active deployments — outcomes, not activities. Share with leadership unprompted.</a:t>
            </a:r>
            <a:endParaRPr lang="en-US" sz="1000" dirty="0"/>
          </a:p>
        </p:txBody>
      </p:sp>
      <p:sp>
        <p:nvSpPr>
          <p:cNvPr id="18" name="Shape 16"/>
          <p:cNvSpPr/>
          <p:nvPr/>
        </p:nvSpPr>
        <p:spPr>
          <a:xfrm>
            <a:off x="4069080" y="1965960"/>
            <a:ext cx="3703320" cy="1078992"/>
          </a:xfrm>
          <a:prstGeom prst="rect">
            <a:avLst/>
          </a:prstGeom>
          <a:solidFill>
            <a:srgbClr val="F1F5F9"/>
          </a:solidFill>
          <a:ln w="12700">
            <a:solidFill>
              <a:srgbClr val="E2E8F0"/>
            </a:solidFill>
            <a:prstDash val="solid"/>
          </a:ln>
        </p:spPr>
      </p:sp>
      <p:sp>
        <p:nvSpPr>
          <p:cNvPr id="19" name="Text 17"/>
          <p:cNvSpPr/>
          <p:nvPr/>
        </p:nvSpPr>
        <p:spPr>
          <a:xfrm>
            <a:off x="4178808" y="2039112"/>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Value Summary becomes standing monthly leadership communication rhythm.</a:t>
            </a:r>
            <a:endParaRPr lang="en-US" sz="1000" dirty="0"/>
          </a:p>
        </p:txBody>
      </p:sp>
      <p:sp>
        <p:nvSpPr>
          <p:cNvPr id="20" name="Shape 18"/>
          <p:cNvSpPr/>
          <p:nvPr/>
        </p:nvSpPr>
        <p:spPr>
          <a:xfrm>
            <a:off x="7863840" y="1965960"/>
            <a:ext cx="3703320" cy="1078992"/>
          </a:xfrm>
          <a:prstGeom prst="rect">
            <a:avLst/>
          </a:prstGeom>
          <a:solidFill>
            <a:srgbClr val="F1F5F9"/>
          </a:solidFill>
          <a:ln w="12700">
            <a:solidFill>
              <a:srgbClr val="E2E8F0"/>
            </a:solidFill>
            <a:prstDash val="solid"/>
          </a:ln>
        </p:spPr>
      </p:sp>
      <p:sp>
        <p:nvSpPr>
          <p:cNvPr id="21" name="Text 19"/>
          <p:cNvSpPr/>
          <p:nvPr/>
        </p:nvSpPr>
        <p:spPr>
          <a:xfrm>
            <a:off x="7973568" y="2039112"/>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AI Value Realization moves from primary constraint to managed dimension.</a:t>
            </a:r>
            <a:endParaRPr lang="en-US" sz="1000" dirty="0"/>
          </a:p>
        </p:txBody>
      </p:sp>
      <p:sp>
        <p:nvSpPr>
          <p:cNvPr id="22" name="Shape 20"/>
          <p:cNvSpPr/>
          <p:nvPr/>
        </p:nvSpPr>
        <p:spPr>
          <a:xfrm>
            <a:off x="274320" y="3136392"/>
            <a:ext cx="3703320" cy="1078992"/>
          </a:xfrm>
          <a:prstGeom prst="rect">
            <a:avLst/>
          </a:prstGeom>
          <a:solidFill>
            <a:srgbClr val="FFFFFF"/>
          </a:solidFill>
          <a:ln w="12700">
            <a:solidFill>
              <a:srgbClr val="E2E8F0"/>
            </a:solidFill>
            <a:prstDash val="solid"/>
          </a:ln>
        </p:spPr>
      </p:sp>
      <p:sp>
        <p:nvSpPr>
          <p:cNvPr id="23" name="Text 21"/>
          <p:cNvSpPr/>
          <p:nvPr/>
        </p:nvSpPr>
        <p:spPr>
          <a:xfrm>
            <a:off x="384048" y="3209544"/>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Establish outcome metrics for top three AI deployments before next investment request. Measurement built in, not retrofitted.</a:t>
            </a:r>
            <a:endParaRPr lang="en-US" sz="1000" dirty="0"/>
          </a:p>
        </p:txBody>
      </p:sp>
      <p:sp>
        <p:nvSpPr>
          <p:cNvPr id="24" name="Shape 22"/>
          <p:cNvSpPr/>
          <p:nvPr/>
        </p:nvSpPr>
        <p:spPr>
          <a:xfrm>
            <a:off x="4069080" y="3136392"/>
            <a:ext cx="3703320" cy="1078992"/>
          </a:xfrm>
          <a:prstGeom prst="rect">
            <a:avLst/>
          </a:prstGeom>
          <a:solidFill>
            <a:srgbClr val="FFFFFF"/>
          </a:solidFill>
          <a:ln w="12700">
            <a:solidFill>
              <a:srgbClr val="E2E8F0"/>
            </a:solidFill>
            <a:prstDash val="solid"/>
          </a:ln>
        </p:spPr>
      </p:sp>
      <p:sp>
        <p:nvSpPr>
          <p:cNvPr id="25" name="Text 23"/>
          <p:cNvSpPr/>
          <p:nvPr/>
        </p:nvSpPr>
        <p:spPr>
          <a:xfrm>
            <a:off x="4178808" y="3209544"/>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Outcome metrics feeding into AI portfolio review — evidence-based prioritization.</a:t>
            </a:r>
            <a:endParaRPr lang="en-US" sz="1000" dirty="0"/>
          </a:p>
        </p:txBody>
      </p:sp>
      <p:sp>
        <p:nvSpPr>
          <p:cNvPr id="26" name="Shape 24"/>
          <p:cNvSpPr/>
          <p:nvPr/>
        </p:nvSpPr>
        <p:spPr>
          <a:xfrm>
            <a:off x="7863840" y="3136392"/>
            <a:ext cx="3703320" cy="1078992"/>
          </a:xfrm>
          <a:prstGeom prst="rect">
            <a:avLst/>
          </a:prstGeom>
          <a:solidFill>
            <a:srgbClr val="FFFFFF"/>
          </a:solidFill>
          <a:ln w="12700">
            <a:solidFill>
              <a:srgbClr val="E2E8F0"/>
            </a:solidFill>
            <a:prstDash val="solid"/>
          </a:ln>
        </p:spPr>
      </p:sp>
      <p:sp>
        <p:nvSpPr>
          <p:cNvPr id="27" name="Text 25"/>
          <p:cNvSpPr/>
          <p:nvPr/>
        </p:nvSpPr>
        <p:spPr>
          <a:xfrm>
            <a:off x="7973568" y="3209544"/>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Data &amp; Operational Readiness program active in business units targeted for Analytical AI.</a:t>
            </a:r>
            <a:endParaRPr lang="en-US" sz="1000" dirty="0"/>
          </a:p>
        </p:txBody>
      </p:sp>
      <p:sp>
        <p:nvSpPr>
          <p:cNvPr id="28" name="Shape 26"/>
          <p:cNvSpPr/>
          <p:nvPr/>
        </p:nvSpPr>
        <p:spPr>
          <a:xfrm>
            <a:off x="274320" y="4306824"/>
            <a:ext cx="3703320" cy="1078992"/>
          </a:xfrm>
          <a:prstGeom prst="rect">
            <a:avLst/>
          </a:prstGeom>
          <a:solidFill>
            <a:srgbClr val="F1F5F9"/>
          </a:solidFill>
          <a:ln w="12700">
            <a:solidFill>
              <a:srgbClr val="E2E8F0"/>
            </a:solidFill>
            <a:prstDash val="solid"/>
          </a:ln>
        </p:spPr>
      </p:sp>
      <p:sp>
        <p:nvSpPr>
          <p:cNvPr id="29" name="Text 27"/>
          <p:cNvSpPr/>
          <p:nvPr/>
        </p:nvSpPr>
        <p:spPr>
          <a:xfrm>
            <a:off x="384048" y="4379976"/>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Bring AI Type Readiness Map to CEO. Name which AI types are ready, which require investment, which are premature. Ask for a specific budget decision.</a:t>
            </a:r>
            <a:endParaRPr lang="en-US" sz="1000" dirty="0"/>
          </a:p>
        </p:txBody>
      </p:sp>
      <p:sp>
        <p:nvSpPr>
          <p:cNvPr id="30" name="Shape 28"/>
          <p:cNvSpPr/>
          <p:nvPr/>
        </p:nvSpPr>
        <p:spPr>
          <a:xfrm>
            <a:off x="4069080" y="4306824"/>
            <a:ext cx="3703320" cy="1078992"/>
          </a:xfrm>
          <a:prstGeom prst="rect">
            <a:avLst/>
          </a:prstGeom>
          <a:solidFill>
            <a:srgbClr val="F1F5F9"/>
          </a:solidFill>
          <a:ln w="12700">
            <a:solidFill>
              <a:srgbClr val="E2E8F0"/>
            </a:solidFill>
            <a:prstDash val="solid"/>
          </a:ln>
        </p:spPr>
      </p:sp>
      <p:sp>
        <p:nvSpPr>
          <p:cNvPr id="31" name="Text 29"/>
          <p:cNvSpPr/>
          <p:nvPr/>
        </p:nvSpPr>
        <p:spPr>
          <a:xfrm>
            <a:off x="4178808" y="4379976"/>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CFO conversation: separate exploration budget from scaling budget. Name the trade-off explicitly.</a:t>
            </a:r>
            <a:endParaRPr lang="en-US" sz="1000" dirty="0"/>
          </a:p>
        </p:txBody>
      </p:sp>
      <p:sp>
        <p:nvSpPr>
          <p:cNvPr id="32" name="Shape 30"/>
          <p:cNvSpPr/>
          <p:nvPr/>
        </p:nvSpPr>
        <p:spPr>
          <a:xfrm>
            <a:off x="7863840" y="4306824"/>
            <a:ext cx="3703320" cy="1078992"/>
          </a:xfrm>
          <a:prstGeom prst="rect">
            <a:avLst/>
          </a:prstGeom>
          <a:solidFill>
            <a:srgbClr val="F1F5F9"/>
          </a:solidFill>
          <a:ln w="12700">
            <a:solidFill>
              <a:srgbClr val="E2E8F0"/>
            </a:solidFill>
            <a:prstDash val="solid"/>
          </a:ln>
        </p:spPr>
      </p:sp>
      <p:sp>
        <p:nvSpPr>
          <p:cNvPr id="33" name="Text 31"/>
          <p:cNvSpPr/>
          <p:nvPr/>
        </p:nvSpPr>
        <p:spPr>
          <a:xfrm>
            <a:off x="7973568" y="4379976"/>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The Quiet Performer, with measurement infrastructure in place, is positioned to become the Strategic Amplifier.</a:t>
            </a:r>
            <a:endParaRPr lang="en-US" sz="1000" dirty="0"/>
          </a:p>
        </p:txBody>
      </p:sp>
      <p:sp>
        <p:nvSpPr>
          <p:cNvPr id="34" name="Shape 32"/>
          <p:cNvSpPr/>
          <p:nvPr/>
        </p:nvSpPr>
        <p:spPr>
          <a:xfrm>
            <a:off x="274320" y="5477256"/>
            <a:ext cx="3703320" cy="1078992"/>
          </a:xfrm>
          <a:prstGeom prst="rect">
            <a:avLst/>
          </a:prstGeom>
          <a:solidFill>
            <a:srgbClr val="FFFFFF"/>
          </a:solidFill>
          <a:ln w="12700">
            <a:solidFill>
              <a:srgbClr val="E2E8F0"/>
            </a:solidFill>
            <a:prstDash val="solid"/>
          </a:ln>
        </p:spPr>
      </p:sp>
      <p:sp>
        <p:nvSpPr>
          <p:cNvPr id="35" name="Text 33"/>
          <p:cNvSpPr/>
          <p:nvPr/>
        </p:nvSpPr>
        <p:spPr>
          <a:xfrm>
            <a:off x="384048" y="5550408"/>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Audit vendor-embedded AI across major SaaS platforms. Document governance gaps. Shadow Accelerator risk prevention.</a:t>
            </a:r>
            <a:endParaRPr lang="en-US" sz="1000" dirty="0"/>
          </a:p>
        </p:txBody>
      </p:sp>
      <p:sp>
        <p:nvSpPr>
          <p:cNvPr id="36" name="Shape 34"/>
          <p:cNvSpPr/>
          <p:nvPr/>
        </p:nvSpPr>
        <p:spPr>
          <a:xfrm>
            <a:off x="4069080" y="5477256"/>
            <a:ext cx="3703320" cy="1078992"/>
          </a:xfrm>
          <a:prstGeom prst="rect">
            <a:avLst/>
          </a:prstGeom>
          <a:solidFill>
            <a:srgbClr val="FFFFFF"/>
          </a:solidFill>
          <a:ln w="12700">
            <a:solidFill>
              <a:srgbClr val="E2E8F0"/>
            </a:solidFill>
            <a:prstDash val="solid"/>
          </a:ln>
        </p:spPr>
      </p:sp>
      <p:sp>
        <p:nvSpPr>
          <p:cNvPr id="37" name="Text 35"/>
          <p:cNvSpPr/>
          <p:nvPr/>
        </p:nvSpPr>
        <p:spPr>
          <a:xfrm>
            <a:off x="4178808" y="5550408"/>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Governance framework extended to cover all vendor-embedded AI. Not a policy — a practice.</a:t>
            </a:r>
            <a:endParaRPr lang="en-US" sz="1000" dirty="0"/>
          </a:p>
        </p:txBody>
      </p:sp>
      <p:sp>
        <p:nvSpPr>
          <p:cNvPr id="38" name="Shape 36"/>
          <p:cNvSpPr/>
          <p:nvPr/>
        </p:nvSpPr>
        <p:spPr>
          <a:xfrm>
            <a:off x="7863840" y="5477256"/>
            <a:ext cx="3703320" cy="1078992"/>
          </a:xfrm>
          <a:prstGeom prst="rect">
            <a:avLst/>
          </a:prstGeom>
          <a:solidFill>
            <a:srgbClr val="FFFFFF"/>
          </a:solidFill>
          <a:ln w="12700">
            <a:solidFill>
              <a:srgbClr val="E2E8F0"/>
            </a:solidFill>
            <a:prstDash val="solid"/>
          </a:ln>
        </p:spPr>
      </p:sp>
      <p:sp>
        <p:nvSpPr>
          <p:cNvPr id="39" name="Text 37"/>
          <p:cNvSpPr/>
          <p:nvPr/>
        </p:nvSpPr>
        <p:spPr>
          <a:xfrm>
            <a:off x="7973568" y="5550408"/>
            <a:ext cx="3493008" cy="932688"/>
          </a:xfrm>
          <a:prstGeom prst="rect">
            <a:avLst/>
          </a:prstGeom>
          <a:noFill/>
          <a:ln/>
        </p:spPr>
        <p:txBody>
          <a:bodyPr wrap="square" rtlCol="0" anchor="t"/>
          <a:lstStyle/>
          <a:p>
            <a:pPr marL="0" indent="0">
              <a:buNone/>
            </a:pPr>
            <a:r>
              <a:rPr lang="en-US" sz="1000" dirty="0">
                <a:solidFill>
                  <a:srgbClr val="162032"/>
                </a:solidFill>
                <a:latin typeface="Calibri" pitchFamily="34" charset="0"/>
                <a:ea typeface="Calibri" pitchFamily="34" charset="-122"/>
                <a:cs typeface="Calibri" pitchFamily="34" charset="-120"/>
              </a:rPr>
              <a:t>Reassess all six dimensions. Identify the next constraint. Repeat.</a:t>
            </a:r>
            <a:endParaRPr lang="en-US" sz="1000" dirty="0"/>
          </a:p>
        </p:txBody>
      </p:sp>
      <p:sp>
        <p:nvSpPr>
          <p:cNvPr id="40" name="Text 38"/>
          <p:cNvSpPr/>
          <p:nvPr/>
        </p:nvSpPr>
        <p:spPr>
          <a:xfrm>
            <a:off x="274320" y="6629400"/>
            <a:ext cx="11704320" cy="201168"/>
          </a:xfrm>
          <a:prstGeom prst="rect">
            <a:avLst/>
          </a:prstGeom>
          <a:noFill/>
          <a:ln/>
        </p:spPr>
        <p:txBody>
          <a:bodyPr wrap="square" rtlCol="0" anchor="ctr"/>
          <a:lstStyle/>
          <a:p>
            <a:pPr marL="0" indent="0">
              <a:buNone/>
            </a:pPr>
            <a:r>
              <a:rPr lang="en-US" sz="1000" i="1" dirty="0">
                <a:solidFill>
                  <a:srgbClr val="64748B"/>
                </a:solidFill>
                <a:latin typeface="Calibri" pitchFamily="34" charset="0"/>
                <a:ea typeface="Calibri" pitchFamily="34" charset="-122"/>
                <a:cs typeface="Calibri" pitchFamily="34" charset="-120"/>
              </a:rPr>
              <a:t>The first Value Summary. The first outcome metric. The first executive conversation. Those are the opening moves. The rest we build from there.</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4">
    <p:bg>
      <p:bgPr>
        <a:solidFill>
          <a:srgbClr val="162032"/>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22C55E"/>
          </a:solidFill>
          <a:ln/>
        </p:spPr>
      </p:sp>
      <p:sp>
        <p:nvSpPr>
          <p:cNvPr id="3" name="Text 1"/>
          <p:cNvSpPr/>
          <p:nvPr/>
        </p:nvSpPr>
        <p:spPr>
          <a:xfrm>
            <a:off x="731520" y="365760"/>
            <a:ext cx="10972800" cy="365760"/>
          </a:xfrm>
          <a:prstGeom prst="rect">
            <a:avLst/>
          </a:prstGeom>
          <a:noFill/>
          <a:ln/>
        </p:spPr>
        <p:txBody>
          <a:bodyPr wrap="square" rtlCol="0" anchor="ctr"/>
          <a:lstStyle/>
          <a:p>
            <a:pPr marL="0" indent="0">
              <a:buNone/>
            </a:pPr>
            <a:r>
              <a:rPr lang="en-US" sz="1200" dirty="0">
                <a:solidFill>
                  <a:srgbClr val="DCFCE7"/>
                </a:solidFill>
                <a:latin typeface="Calibri" pitchFamily="34" charset="0"/>
                <a:ea typeface="Calibri" pitchFamily="34" charset="-122"/>
                <a:cs typeface="Calibri" pitchFamily="34" charset="-120"/>
              </a:rPr>
              <a:t>CxO Amplify  ·  AI Readiness Diagnostic</a:t>
            </a:r>
            <a:endParaRPr lang="en-US" sz="1200" dirty="0"/>
          </a:p>
        </p:txBody>
      </p:sp>
      <p:sp>
        <p:nvSpPr>
          <p:cNvPr id="4" name="Shape 2"/>
          <p:cNvSpPr/>
          <p:nvPr/>
        </p:nvSpPr>
        <p:spPr>
          <a:xfrm>
            <a:off x="731520" y="777240"/>
            <a:ext cx="10972800" cy="27432"/>
          </a:xfrm>
          <a:prstGeom prst="rect">
            <a:avLst/>
          </a:prstGeom>
          <a:solidFill>
            <a:srgbClr val="16A34A"/>
          </a:solidFill>
          <a:ln/>
        </p:spPr>
      </p:sp>
      <p:sp>
        <p:nvSpPr>
          <p:cNvPr id="5" name="Text 3"/>
          <p:cNvSpPr/>
          <p:nvPr/>
        </p:nvSpPr>
        <p:spPr>
          <a:xfrm>
            <a:off x="731520" y="1005840"/>
            <a:ext cx="10972800" cy="411480"/>
          </a:xfrm>
          <a:prstGeom prst="rect">
            <a:avLst/>
          </a:prstGeom>
          <a:noFill/>
          <a:ln/>
        </p:spPr>
        <p:txBody>
          <a:bodyPr wrap="square" rtlCol="0" anchor="ctr"/>
          <a:lstStyle/>
          <a:p>
            <a:pPr marL="0" indent="0">
              <a:buNone/>
            </a:pPr>
            <a:r>
              <a:rPr lang="en-US" sz="1600" i="1" dirty="0">
                <a:solidFill>
                  <a:srgbClr val="DCFCE7"/>
                </a:solidFill>
                <a:latin typeface="Calibri" pitchFamily="34" charset="0"/>
                <a:ea typeface="Calibri" pitchFamily="34" charset="-122"/>
                <a:cs typeface="Calibri" pitchFamily="34" charset="-120"/>
              </a:rPr>
              <a:t>There is one decision this report asks you to make:</a:t>
            </a:r>
            <a:endParaRPr lang="en-US" sz="1600" dirty="0"/>
          </a:p>
        </p:txBody>
      </p:sp>
      <p:sp>
        <p:nvSpPr>
          <p:cNvPr id="6" name="Text 4"/>
          <p:cNvSpPr/>
          <p:nvPr/>
        </p:nvSpPr>
        <p:spPr>
          <a:xfrm>
            <a:off x="731520" y="1417320"/>
            <a:ext cx="10972800" cy="914400"/>
          </a:xfrm>
          <a:prstGeom prst="rect">
            <a:avLst/>
          </a:prstGeom>
          <a:noFill/>
          <a:ln/>
        </p:spPr>
        <p:txBody>
          <a:bodyPr wrap="square" rtlCol="0" anchor="ctr"/>
          <a:lstStyle/>
          <a:p>
            <a:pPr marL="0" indent="0">
              <a:buNone/>
            </a:pPr>
            <a:r>
              <a:rPr lang="en-US" sz="2800" b="1" dirty="0">
                <a:solidFill>
                  <a:srgbClr val="FFFFFF"/>
                </a:solidFill>
                <a:latin typeface="Calibri" pitchFamily="34" charset="0"/>
                <a:ea typeface="Calibri" pitchFamily="34" charset="-122"/>
                <a:cs typeface="Calibri" pitchFamily="34" charset="-120"/>
              </a:rPr>
              <a:t>Will you build the measurement infrastructure before the board asks for it — or after?</a:t>
            </a:r>
            <a:endParaRPr lang="en-US" sz="2800" dirty="0"/>
          </a:p>
        </p:txBody>
      </p:sp>
      <p:sp>
        <p:nvSpPr>
          <p:cNvPr id="7" name="Text 5"/>
          <p:cNvSpPr/>
          <p:nvPr/>
        </p:nvSpPr>
        <p:spPr>
          <a:xfrm>
            <a:off x="731520" y="2514600"/>
            <a:ext cx="10972800" cy="2011680"/>
          </a:xfrm>
          <a:prstGeom prst="rect">
            <a:avLst/>
          </a:prstGeom>
          <a:noFill/>
          <a:ln/>
        </p:spPr>
        <p:txBody>
          <a:bodyPr wrap="square" rtlCol="0" anchor="ctr"/>
          <a:lstStyle/>
          <a:p>
            <a:pPr marL="0" indent="0">
              <a:buNone/>
            </a:pPr>
            <a:r>
              <a:rPr lang="en-US" sz="1400" dirty="0">
                <a:solidFill>
                  <a:srgbClr val="DCFCE7"/>
                </a:solidFill>
                <a:latin typeface="Calibri" pitchFamily="34" charset="0"/>
                <a:ea typeface="Calibri" pitchFamily="34" charset="-122"/>
                <a:cs typeface="Calibri" pitchFamily="34" charset="-120"/>
              </a:rPr>
              <a:t>The gap is real. The path is clear. The moves are specific.</a:t>
            </a:r>
            <a:endParaRPr lang="en-US" sz="1400" dirty="0"/>
          </a:p>
          <a:p>
            <a:pPr marL="0" indent="0">
              <a:buNone/>
            </a:pPr>
            <a:endParaRPr lang="en-US" sz="1400" dirty="0"/>
          </a:p>
          <a:p>
            <a:pPr marL="0" indent="0">
              <a:buNone/>
            </a:pPr>
            <a:r>
              <a:rPr lang="en-US" sz="1400" dirty="0">
                <a:solidFill>
                  <a:srgbClr val="DCFCE7"/>
                </a:solidFill>
                <a:latin typeface="Calibri" pitchFamily="34" charset="0"/>
                <a:ea typeface="Calibri" pitchFamily="34" charset="-122"/>
                <a:cs typeface="Calibri" pitchFamily="34" charset="-120"/>
              </a:rPr>
              <a:t>If the findings in this report resonate — and if you are unsure how to act on them, too deep in the day-to-day to drive the change, or simply unwilling to let another budget cycle pass without making AI's value visible — that is exactly what CxO Amplify is built for.</a:t>
            </a:r>
            <a:endParaRPr lang="en-US" sz="1400" dirty="0"/>
          </a:p>
          <a:p>
            <a:pPr marL="0" indent="0">
              <a:buNone/>
            </a:pPr>
            <a:endParaRPr lang="en-US" sz="1400" dirty="0"/>
          </a:p>
          <a:p>
            <a:pPr marL="0" indent="0">
              <a:buNone/>
            </a:pPr>
            <a:r>
              <a:rPr lang="en-US" sz="1400" dirty="0">
                <a:solidFill>
                  <a:srgbClr val="DCFCE7"/>
                </a:solidFill>
                <a:latin typeface="Calibri" pitchFamily="34" charset="0"/>
                <a:ea typeface="Calibri" pitchFamily="34" charset="-122"/>
                <a:cs typeface="Calibri" pitchFamily="34" charset="-120"/>
              </a:rPr>
              <a:t>I do not traffic in frameworks. I help turn ambiguity into forward motion.</a:t>
            </a:r>
            <a:endParaRPr lang="en-US" sz="1400" dirty="0"/>
          </a:p>
        </p:txBody>
      </p:sp>
      <p:sp>
        <p:nvSpPr>
          <p:cNvPr id="8" name="Shape 6"/>
          <p:cNvSpPr/>
          <p:nvPr/>
        </p:nvSpPr>
        <p:spPr>
          <a:xfrm>
            <a:off x="731520" y="4663440"/>
            <a:ext cx="10972800" cy="1920240"/>
          </a:xfrm>
          <a:prstGeom prst="rect">
            <a:avLst/>
          </a:prstGeom>
          <a:solidFill>
            <a:srgbClr val="14532D"/>
          </a:solidFill>
          <a:ln/>
        </p:spPr>
      </p:sp>
      <p:sp>
        <p:nvSpPr>
          <p:cNvPr id="9" name="Text 7"/>
          <p:cNvSpPr/>
          <p:nvPr/>
        </p:nvSpPr>
        <p:spPr>
          <a:xfrm>
            <a:off x="868680" y="4754880"/>
            <a:ext cx="10698480" cy="438912"/>
          </a:xfrm>
          <a:prstGeom prst="rect">
            <a:avLst/>
          </a:prstGeom>
          <a:noFill/>
          <a:ln/>
        </p:spPr>
        <p:txBody>
          <a:bodyPr wrap="square" rtlCol="0" anchor="ctr"/>
          <a:lstStyle/>
          <a:p>
            <a:pPr marL="0" indent="0">
              <a:buNone/>
            </a:pPr>
            <a:r>
              <a:rPr lang="en-US" sz="1300" dirty="0">
                <a:solidFill>
                  <a:srgbClr val="FFFFFF"/>
                </a:solidFill>
                <a:latin typeface="Calibri" pitchFamily="34" charset="0"/>
                <a:ea typeface="Calibri" pitchFamily="34" charset="-122"/>
                <a:cs typeface="Calibri" pitchFamily="34" charset="-120"/>
              </a:rPr>
              <a:t>If you would like to discuss what closing these gaps looks like in practice — reach out directly.</a:t>
            </a:r>
            <a:endParaRPr lang="en-US" sz="1300" dirty="0"/>
          </a:p>
        </p:txBody>
      </p:sp>
      <p:sp>
        <p:nvSpPr>
          <p:cNvPr id="10" name="Text 8"/>
          <p:cNvSpPr/>
          <p:nvPr/>
        </p:nvSpPr>
        <p:spPr>
          <a:xfrm>
            <a:off x="868680" y="5230368"/>
            <a:ext cx="10698480" cy="384048"/>
          </a:xfrm>
          <a:prstGeom prst="rect">
            <a:avLst/>
          </a:prstGeom>
          <a:noFill/>
          <a:ln/>
        </p:spPr>
        <p:txBody>
          <a:bodyPr wrap="square" rtlCol="0" anchor="ctr"/>
          <a:lstStyle/>
          <a:p>
            <a:pPr marL="0" indent="0">
              <a:buNone/>
            </a:pPr>
            <a:r>
              <a:rPr lang="en-US" sz="1400" b="1" dirty="0">
                <a:solidFill>
                  <a:srgbClr val="22C55E"/>
                </a:solidFill>
                <a:latin typeface="Calibri" pitchFamily="34" charset="0"/>
                <a:ea typeface="Calibri" pitchFamily="34" charset="-122"/>
                <a:cs typeface="Calibri" pitchFamily="34" charset="-120"/>
              </a:rPr>
              <a:t>Michael O'Brien  ·  michael@cxoamplify.com  ·  703.629.4332  ·  cxoamplify.com</a:t>
            </a:r>
            <a:endParaRPr lang="en-US" sz="1400" dirty="0"/>
          </a:p>
        </p:txBody>
      </p:sp>
      <p:sp>
        <p:nvSpPr>
          <p:cNvPr id="11" name="Text 9"/>
          <p:cNvSpPr/>
          <p:nvPr/>
        </p:nvSpPr>
        <p:spPr>
          <a:xfrm>
            <a:off x="868680" y="5669280"/>
            <a:ext cx="10698480" cy="347472"/>
          </a:xfrm>
          <a:prstGeom prst="rect">
            <a:avLst/>
          </a:prstGeom>
          <a:noFill/>
          <a:ln/>
        </p:spPr>
        <p:txBody>
          <a:bodyPr wrap="square" rtlCol="0" anchor="ctr"/>
          <a:lstStyle/>
          <a:p>
            <a:pPr marL="0" indent="0">
              <a:buNone/>
            </a:pPr>
            <a:r>
              <a:rPr lang="en-US" sz="1200" i="1" dirty="0">
                <a:solidFill>
                  <a:srgbClr val="DCFCE7"/>
                </a:solidFill>
                <a:latin typeface="Calibri" pitchFamily="34" charset="0"/>
                <a:ea typeface="Calibri" pitchFamily="34" charset="-122"/>
                <a:cs typeface="Calibri" pitchFamily="34" charset="-120"/>
              </a:rPr>
              <a:t>There is no pitch. The first conversation is a conversation.</a:t>
            </a:r>
            <a:endParaRPr lang="en-US" sz="1200" dirty="0"/>
          </a:p>
        </p:txBody>
      </p:sp>
      <p:sp>
        <p:nvSpPr>
          <p:cNvPr id="12" name="Text 10"/>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Assessment Design and Scoring Logic</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Appendix</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188720"/>
            <a:ext cx="11704320" cy="1207008"/>
          </a:xfrm>
          <a:prstGeom prst="rect">
            <a:avLst/>
          </a:prstGeom>
          <a:solidFill>
            <a:srgbClr val="F1F5F9"/>
          </a:solidFill>
          <a:ln w="12700">
            <a:solidFill>
              <a:srgbClr val="E2E8F0"/>
            </a:solidFill>
            <a:prstDash val="solid"/>
          </a:ln>
        </p:spPr>
      </p:sp>
      <p:sp>
        <p:nvSpPr>
          <p:cNvPr id="8" name="Text 6"/>
          <p:cNvSpPr/>
          <p:nvPr/>
        </p:nvSpPr>
        <p:spPr>
          <a:xfrm>
            <a:off x="411480" y="1261872"/>
            <a:ext cx="11430000" cy="274320"/>
          </a:xfrm>
          <a:prstGeom prst="rect">
            <a:avLst/>
          </a:prstGeom>
          <a:noFill/>
          <a:ln/>
        </p:spPr>
        <p:txBody>
          <a:bodyPr wrap="square" rtlCol="0" anchor="ctr"/>
          <a:lstStyle/>
          <a:p>
            <a:pPr marL="0" indent="0">
              <a:buNone/>
            </a:pPr>
            <a:r>
              <a:rPr lang="en-US" sz="1200" b="1" dirty="0">
                <a:solidFill>
                  <a:srgbClr val="162032"/>
                </a:solidFill>
                <a:latin typeface="Calibri" pitchFamily="34" charset="0"/>
                <a:ea typeface="Calibri" pitchFamily="34" charset="-122"/>
                <a:cs typeface="Calibri" pitchFamily="34" charset="-120"/>
              </a:rPr>
              <a:t>01  Question Design — Behavioral Anchoring</a:t>
            </a:r>
            <a:endParaRPr lang="en-US" sz="1200" dirty="0"/>
          </a:p>
        </p:txBody>
      </p:sp>
      <p:sp>
        <p:nvSpPr>
          <p:cNvPr id="9" name="Text 7"/>
          <p:cNvSpPr/>
          <p:nvPr/>
        </p:nvSpPr>
        <p:spPr>
          <a:xfrm>
            <a:off x="411480" y="1554480"/>
            <a:ext cx="11430000" cy="777240"/>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The 24 assessment questions are structured around observable organizational behaviors rather than capability self-assessments. Instead of asking "How strategic is your AI?" the diagnostic asks what happens in practice — how investment decisions are actually made, what occurs when a senior stakeholder challenges an AI initiative, how governance works under pressure. The primary constraint finding emerges from the pattern of behavioral responses — grounded in what the organization does, not what it intends.</a:t>
            </a:r>
            <a:endParaRPr lang="en-US" sz="1050" dirty="0"/>
          </a:p>
        </p:txBody>
      </p:sp>
      <p:sp>
        <p:nvSpPr>
          <p:cNvPr id="10" name="Shape 8"/>
          <p:cNvSpPr/>
          <p:nvPr/>
        </p:nvSpPr>
        <p:spPr>
          <a:xfrm>
            <a:off x="274320" y="2542032"/>
            <a:ext cx="11704320" cy="1207008"/>
          </a:xfrm>
          <a:prstGeom prst="rect">
            <a:avLst/>
          </a:prstGeom>
          <a:solidFill>
            <a:srgbClr val="FFFFFF"/>
          </a:solidFill>
          <a:ln w="12700">
            <a:solidFill>
              <a:srgbClr val="E2E8F0"/>
            </a:solidFill>
            <a:prstDash val="solid"/>
          </a:ln>
        </p:spPr>
      </p:sp>
      <p:sp>
        <p:nvSpPr>
          <p:cNvPr id="11" name="Text 9"/>
          <p:cNvSpPr/>
          <p:nvPr/>
        </p:nvSpPr>
        <p:spPr>
          <a:xfrm>
            <a:off x="411480" y="2615184"/>
            <a:ext cx="11430000" cy="274320"/>
          </a:xfrm>
          <a:prstGeom prst="rect">
            <a:avLst/>
          </a:prstGeom>
          <a:noFill/>
          <a:ln/>
        </p:spPr>
        <p:txBody>
          <a:bodyPr wrap="square" rtlCol="0" anchor="ctr"/>
          <a:lstStyle/>
          <a:p>
            <a:pPr marL="0" indent="0">
              <a:buNone/>
            </a:pPr>
            <a:r>
              <a:rPr lang="en-US" sz="1200" b="1" dirty="0">
                <a:solidFill>
                  <a:srgbClr val="162032"/>
                </a:solidFill>
                <a:latin typeface="Calibri" pitchFamily="34" charset="0"/>
                <a:ea typeface="Calibri" pitchFamily="34" charset="-122"/>
                <a:cs typeface="Calibri" pitchFamily="34" charset="-120"/>
              </a:rPr>
              <a:t>02  Scoring Logic — Theory of Constraints Application</a:t>
            </a:r>
            <a:endParaRPr lang="en-US" sz="1200" dirty="0"/>
          </a:p>
        </p:txBody>
      </p:sp>
      <p:sp>
        <p:nvSpPr>
          <p:cNvPr id="12" name="Text 10"/>
          <p:cNvSpPr/>
          <p:nvPr/>
        </p:nvSpPr>
        <p:spPr>
          <a:xfrm>
            <a:off x="411480" y="2907792"/>
            <a:ext cx="11430000" cy="777240"/>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Each of the six dimensions is scored independently (4-16 scale, four questions per dimension). The primary constraint is identified not simply as the lowest absolute score, but as the dimension whose score, relative to the other dimensions in the profile, creates the greatest downstream drag on AI value realization. A dimension at 7/16 in a profile where everything else is 8-10 is secondary drag. A dimension at 6/16 in the same profile is a structural bottleneck.</a:t>
            </a:r>
            <a:endParaRPr lang="en-US" sz="1050" dirty="0"/>
          </a:p>
        </p:txBody>
      </p:sp>
      <p:sp>
        <p:nvSpPr>
          <p:cNvPr id="13" name="Shape 11"/>
          <p:cNvSpPr/>
          <p:nvPr/>
        </p:nvSpPr>
        <p:spPr>
          <a:xfrm>
            <a:off x="274320" y="3895344"/>
            <a:ext cx="11704320" cy="1207008"/>
          </a:xfrm>
          <a:prstGeom prst="rect">
            <a:avLst/>
          </a:prstGeom>
          <a:solidFill>
            <a:srgbClr val="F1F5F9"/>
          </a:solidFill>
          <a:ln w="12700">
            <a:solidFill>
              <a:srgbClr val="E2E8F0"/>
            </a:solidFill>
            <a:prstDash val="solid"/>
          </a:ln>
        </p:spPr>
      </p:sp>
      <p:sp>
        <p:nvSpPr>
          <p:cNvPr id="14" name="Text 12"/>
          <p:cNvSpPr/>
          <p:nvPr/>
        </p:nvSpPr>
        <p:spPr>
          <a:xfrm>
            <a:off x="411480" y="3968496"/>
            <a:ext cx="11430000" cy="274320"/>
          </a:xfrm>
          <a:prstGeom prst="rect">
            <a:avLst/>
          </a:prstGeom>
          <a:noFill/>
          <a:ln/>
        </p:spPr>
        <p:txBody>
          <a:bodyPr wrap="square" rtlCol="0" anchor="ctr"/>
          <a:lstStyle/>
          <a:p>
            <a:pPr marL="0" indent="0">
              <a:buNone/>
            </a:pPr>
            <a:r>
              <a:rPr lang="en-US" sz="1200" b="1" dirty="0">
                <a:solidFill>
                  <a:srgbClr val="162032"/>
                </a:solidFill>
                <a:latin typeface="Calibri" pitchFamily="34" charset="0"/>
                <a:ea typeface="Calibri" pitchFamily="34" charset="-122"/>
                <a:cs typeface="Calibri" pitchFamily="34" charset="-120"/>
              </a:rPr>
              <a:t>03  Archetype Assignment</a:t>
            </a:r>
            <a:endParaRPr lang="en-US" sz="1200" dirty="0"/>
          </a:p>
        </p:txBody>
      </p:sp>
      <p:sp>
        <p:nvSpPr>
          <p:cNvPr id="15" name="Text 13"/>
          <p:cNvSpPr/>
          <p:nvPr/>
        </p:nvSpPr>
        <p:spPr>
          <a:xfrm>
            <a:off x="411480" y="4261104"/>
            <a:ext cx="11430000" cy="777240"/>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Archetypes are assigned by the pattern of dimension scores, not the total score. The same aggregate score can produce different archetypes depending on which dimensions are high and which are low. The Quiet Performer is characterized by moderate-to-high execution dimension scores combined with a low AI Value Realization score. The Strategic Amplifier shares similar execution scores but with a strong Value Realization dimension.</a:t>
            </a:r>
            <a:endParaRPr lang="en-US" sz="1050" dirty="0"/>
          </a:p>
        </p:txBody>
      </p:sp>
      <p:sp>
        <p:nvSpPr>
          <p:cNvPr id="16" name="Shape 14"/>
          <p:cNvSpPr/>
          <p:nvPr/>
        </p:nvSpPr>
        <p:spPr>
          <a:xfrm>
            <a:off x="274320" y="5248656"/>
            <a:ext cx="11704320" cy="1207008"/>
          </a:xfrm>
          <a:prstGeom prst="rect">
            <a:avLst/>
          </a:prstGeom>
          <a:solidFill>
            <a:srgbClr val="FFFFFF"/>
          </a:solidFill>
          <a:ln w="12700">
            <a:solidFill>
              <a:srgbClr val="E2E8F0"/>
            </a:solidFill>
            <a:prstDash val="solid"/>
          </a:ln>
        </p:spPr>
      </p:sp>
      <p:sp>
        <p:nvSpPr>
          <p:cNvPr id="17" name="Text 15"/>
          <p:cNvSpPr/>
          <p:nvPr/>
        </p:nvSpPr>
        <p:spPr>
          <a:xfrm>
            <a:off x="411480" y="5321808"/>
            <a:ext cx="11430000" cy="274320"/>
          </a:xfrm>
          <a:prstGeom prst="rect">
            <a:avLst/>
          </a:prstGeom>
          <a:noFill/>
          <a:ln/>
        </p:spPr>
        <p:txBody>
          <a:bodyPr wrap="square" rtlCol="0" anchor="ctr"/>
          <a:lstStyle/>
          <a:p>
            <a:pPr marL="0" indent="0">
              <a:buNone/>
            </a:pPr>
            <a:r>
              <a:rPr lang="en-US" sz="1200" b="1" dirty="0">
                <a:solidFill>
                  <a:srgbClr val="162032"/>
                </a:solidFill>
                <a:latin typeface="Calibri" pitchFamily="34" charset="0"/>
                <a:ea typeface="Calibri" pitchFamily="34" charset="-122"/>
                <a:cs typeface="Calibri" pitchFamily="34" charset="-120"/>
              </a:rPr>
              <a:t>04  What This Assessment Does Not Claim</a:t>
            </a:r>
            <a:endParaRPr lang="en-US" sz="1200" dirty="0"/>
          </a:p>
        </p:txBody>
      </p:sp>
      <p:sp>
        <p:nvSpPr>
          <p:cNvPr id="18" name="Text 16"/>
          <p:cNvSpPr/>
          <p:nvPr/>
        </p:nvSpPr>
        <p:spPr>
          <a:xfrm>
            <a:off x="411480" y="5614416"/>
            <a:ext cx="11430000" cy="777240"/>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This assessment identifies the most likely constraint based on behavioral responses across six dimensions. It does not account for every organizational variable — political dynamics, individual personalities, board composition, market conditions. The constraint finding is a strong hypothesis, not a verdict. The value of the engagement that follows is in testing that hypothesis against the specific context — and adjusting the sequence if the hypothesis turns out to be wrong. Most of the time it is not wrong. When it is, naming that is part of the work.</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4222-5550-F616-DDEE-E84B05F9880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B342A26-8410-6E80-A64A-B719C11CA1F7}"/>
              </a:ext>
            </a:extLst>
          </p:cNvPr>
          <p:cNvSpPr/>
          <p:nvPr/>
        </p:nvSpPr>
        <p:spPr>
          <a:xfrm>
            <a:off x="-1" y="893"/>
            <a:ext cx="146266" cy="6856214"/>
          </a:xfrm>
          <a:prstGeom prst="rect">
            <a:avLst/>
          </a:prstGeom>
          <a:solidFill>
            <a:srgbClr val="22C55E"/>
          </a:solidFill>
          <a:ln w="12700">
            <a:solidFill>
              <a:srgbClr val="22C55E"/>
            </a:solidFill>
            <a:prstDash val="solid"/>
          </a:ln>
        </p:spPr>
      </p:sp>
      <p:sp>
        <p:nvSpPr>
          <p:cNvPr id="3" name="Text 1">
            <a:extLst>
              <a:ext uri="{FF2B5EF4-FFF2-40B4-BE49-F238E27FC236}">
                <a16:creationId xmlns:a16="http://schemas.microsoft.com/office/drawing/2014/main" id="{66048262-6A22-A8B9-C6CA-75F77D4448DD}"/>
              </a:ext>
            </a:extLst>
          </p:cNvPr>
          <p:cNvSpPr/>
          <p:nvPr/>
        </p:nvSpPr>
        <p:spPr>
          <a:xfrm>
            <a:off x="341286" y="220292"/>
            <a:ext cx="8532178" cy="609441"/>
          </a:xfrm>
          <a:prstGeom prst="rect">
            <a:avLst/>
          </a:prstGeom>
          <a:noFill/>
          <a:ln/>
        </p:spPr>
        <p:txBody>
          <a:bodyPr wrap="square" rtlCol="0" anchor="ctr"/>
          <a:lstStyle/>
          <a:p>
            <a:r>
              <a:rPr lang="en-US" sz="2933" b="1" dirty="0">
                <a:solidFill>
                  <a:srgbClr val="162032"/>
                </a:solidFill>
                <a:latin typeface="Calibri" pitchFamily="34" charset="0"/>
                <a:ea typeface="Calibri" pitchFamily="34" charset="-122"/>
                <a:cs typeface="Calibri" pitchFamily="34" charset="-120"/>
              </a:rPr>
              <a:t>IMPORTANT NOTICE</a:t>
            </a:r>
            <a:endParaRPr lang="en-US" sz="2933" dirty="0"/>
          </a:p>
        </p:txBody>
      </p:sp>
      <p:sp>
        <p:nvSpPr>
          <p:cNvPr id="5" name="Text 3">
            <a:extLst>
              <a:ext uri="{FF2B5EF4-FFF2-40B4-BE49-F238E27FC236}">
                <a16:creationId xmlns:a16="http://schemas.microsoft.com/office/drawing/2014/main" id="{F8E71933-28DF-70D7-9840-ED1A8C3C1D9A}"/>
              </a:ext>
            </a:extLst>
          </p:cNvPr>
          <p:cNvSpPr/>
          <p:nvPr/>
        </p:nvSpPr>
        <p:spPr>
          <a:xfrm>
            <a:off x="9141618" y="220292"/>
            <a:ext cx="2705919" cy="585064"/>
          </a:xfrm>
          <a:prstGeom prst="rect">
            <a:avLst/>
          </a:prstGeom>
          <a:noFill/>
          <a:ln/>
        </p:spPr>
        <p:txBody>
          <a:bodyPr wrap="square" rtlCol="0" anchor="ctr"/>
          <a:lstStyle/>
          <a:p>
            <a:pPr algn="ctr"/>
            <a:r>
              <a:rPr lang="en-US" sz="1000" b="1" dirty="0">
                <a:solidFill>
                  <a:srgbClr val="FFFFFF"/>
                </a:solidFill>
                <a:latin typeface="Calibri" pitchFamily="34" charset="0"/>
                <a:ea typeface="Calibri" pitchFamily="34" charset="-122"/>
                <a:cs typeface="Calibri" pitchFamily="34" charset="-120"/>
              </a:rPr>
              <a:t>VERDICT: NOT READY TO LAUNCH</a:t>
            </a:r>
            <a:endParaRPr lang="en-US" sz="1000" dirty="0"/>
          </a:p>
        </p:txBody>
      </p:sp>
      <p:sp>
        <p:nvSpPr>
          <p:cNvPr id="6" name="Shape 4">
            <a:extLst>
              <a:ext uri="{FF2B5EF4-FFF2-40B4-BE49-F238E27FC236}">
                <a16:creationId xmlns:a16="http://schemas.microsoft.com/office/drawing/2014/main" id="{3EF80D1E-DFC6-4D71-302C-775DB3A50AA5}"/>
              </a:ext>
            </a:extLst>
          </p:cNvPr>
          <p:cNvSpPr/>
          <p:nvPr/>
        </p:nvSpPr>
        <p:spPr>
          <a:xfrm>
            <a:off x="341286" y="1000377"/>
            <a:ext cx="11579384" cy="30472"/>
          </a:xfrm>
          <a:prstGeom prst="rect">
            <a:avLst/>
          </a:prstGeom>
          <a:solidFill>
            <a:srgbClr val="22C55E"/>
          </a:solidFill>
          <a:ln w="12700">
            <a:solidFill>
              <a:srgbClr val="22C55E"/>
            </a:solidFill>
            <a:prstDash val="solid"/>
          </a:ln>
        </p:spPr>
      </p:sp>
      <p:sp>
        <p:nvSpPr>
          <p:cNvPr id="32" name="TextBox 31">
            <a:extLst>
              <a:ext uri="{FF2B5EF4-FFF2-40B4-BE49-F238E27FC236}">
                <a16:creationId xmlns:a16="http://schemas.microsoft.com/office/drawing/2014/main" id="{ECD7D172-A09D-8146-2F16-D5A7923A752C}"/>
              </a:ext>
            </a:extLst>
          </p:cNvPr>
          <p:cNvSpPr txBox="1"/>
          <p:nvPr/>
        </p:nvSpPr>
        <p:spPr>
          <a:xfrm>
            <a:off x="1738405" y="1579446"/>
            <a:ext cx="7962699" cy="3785011"/>
          </a:xfrm>
          <a:prstGeom prst="rect">
            <a:avLst/>
          </a:prstGeom>
          <a:noFill/>
        </p:spPr>
        <p:txBody>
          <a:bodyPr wrap="square" rtlCol="0">
            <a:spAutoFit/>
          </a:bodyPr>
          <a:lstStyle/>
          <a:p>
            <a:r>
              <a:rPr lang="en-US" sz="4799" dirty="0"/>
              <a:t>Sample Report - 13 of 28 pages. </a:t>
            </a:r>
            <a:br>
              <a:rPr lang="en-US" sz="4799" dirty="0"/>
            </a:br>
            <a:br>
              <a:rPr lang="en-US" sz="4799" dirty="0"/>
            </a:br>
            <a:r>
              <a:rPr lang="en-US" sz="4799" dirty="0"/>
              <a:t>Full report delivered upon engagement completion.</a:t>
            </a:r>
          </a:p>
        </p:txBody>
      </p:sp>
    </p:spTree>
    <p:extLst>
      <p:ext uri="{BB962C8B-B14F-4D97-AF65-F5344CB8AC3E}">
        <p14:creationId xmlns:p14="http://schemas.microsoft.com/office/powerpoint/2010/main" val="78984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Your Diagnosis</a:t>
            </a:r>
            <a:endParaRPr lang="en-US" sz="2800" dirty="0"/>
          </a:p>
        </p:txBody>
      </p:sp>
      <p:sp>
        <p:nvSpPr>
          <p:cNvPr id="5" name="Shape 3"/>
          <p:cNvSpPr/>
          <p:nvPr/>
        </p:nvSpPr>
        <p:spPr>
          <a:xfrm>
            <a:off x="274320" y="822960"/>
            <a:ext cx="11704320" cy="27432"/>
          </a:xfrm>
          <a:prstGeom prst="rect">
            <a:avLst/>
          </a:prstGeom>
          <a:solidFill>
            <a:srgbClr val="22C55E"/>
          </a:solidFill>
          <a:ln/>
        </p:spPr>
      </p:sp>
      <p:sp>
        <p:nvSpPr>
          <p:cNvPr id="6" name="Shape 4"/>
          <p:cNvSpPr/>
          <p:nvPr/>
        </p:nvSpPr>
        <p:spPr>
          <a:xfrm>
            <a:off x="274320" y="960120"/>
            <a:ext cx="11704320" cy="914400"/>
          </a:xfrm>
          <a:prstGeom prst="rect">
            <a:avLst/>
          </a:prstGeom>
          <a:solidFill>
            <a:srgbClr val="162032"/>
          </a:solidFill>
          <a:ln/>
        </p:spPr>
      </p:sp>
      <p:sp>
        <p:nvSpPr>
          <p:cNvPr id="7" name="Text 5"/>
          <p:cNvSpPr/>
          <p:nvPr/>
        </p:nvSpPr>
        <p:spPr>
          <a:xfrm>
            <a:off x="457200" y="1005840"/>
            <a:ext cx="6400800" cy="411480"/>
          </a:xfrm>
          <a:prstGeom prst="rect">
            <a:avLst/>
          </a:prstGeom>
          <a:noFill/>
          <a:ln/>
        </p:spPr>
        <p:txBody>
          <a:bodyPr wrap="square" rtlCol="0" anchor="ctr"/>
          <a:lstStyle/>
          <a:p>
            <a:pPr marL="0" indent="0">
              <a:buNone/>
            </a:pPr>
            <a:r>
              <a:rPr lang="en-US" sz="2200" b="1" dirty="0">
                <a:solidFill>
                  <a:srgbClr val="22C55E"/>
                </a:solidFill>
                <a:latin typeface="Calibri" pitchFamily="34" charset="0"/>
                <a:ea typeface="Calibri" pitchFamily="34" charset="-122"/>
                <a:cs typeface="Calibri" pitchFamily="34" charset="-120"/>
              </a:rPr>
              <a:t>The Quiet Performer</a:t>
            </a:r>
            <a:endParaRPr lang="en-US" sz="2200" dirty="0"/>
          </a:p>
        </p:txBody>
      </p:sp>
      <p:sp>
        <p:nvSpPr>
          <p:cNvPr id="8" name="Text 6"/>
          <p:cNvSpPr/>
          <p:nvPr/>
        </p:nvSpPr>
        <p:spPr>
          <a:xfrm>
            <a:off x="457200" y="1417320"/>
            <a:ext cx="11338560" cy="347472"/>
          </a:xfrm>
          <a:prstGeom prst="rect">
            <a:avLst/>
          </a:prstGeom>
          <a:noFill/>
          <a:ln/>
        </p:spPr>
        <p:txBody>
          <a:bodyPr wrap="square" rtlCol="0" anchor="ctr"/>
          <a:lstStyle/>
          <a:p>
            <a:pPr marL="0" indent="0">
              <a:buNone/>
            </a:pPr>
            <a:r>
              <a:rPr lang="en-US" sz="1200" i="1" dirty="0">
                <a:solidFill>
                  <a:srgbClr val="DCFCE7"/>
                </a:solidFill>
                <a:latin typeface="Calibri" pitchFamily="34" charset="0"/>
                <a:ea typeface="Calibri" pitchFamily="34" charset="-122"/>
                <a:cs typeface="Calibri" pitchFamily="34" charset="-120"/>
              </a:rPr>
              <a:t>Real AI value being created. The organization does not yet know what it is worth.</a:t>
            </a:r>
            <a:endParaRPr lang="en-US" sz="1200" dirty="0"/>
          </a:p>
        </p:txBody>
      </p:sp>
      <p:sp>
        <p:nvSpPr>
          <p:cNvPr id="9" name="Shape 7"/>
          <p:cNvSpPr/>
          <p:nvPr/>
        </p:nvSpPr>
        <p:spPr>
          <a:xfrm>
            <a:off x="274320" y="2011680"/>
            <a:ext cx="3749040" cy="1143000"/>
          </a:xfrm>
          <a:prstGeom prst="rect">
            <a:avLst/>
          </a:prstGeom>
          <a:solidFill>
            <a:srgbClr val="162032"/>
          </a:solidFill>
          <a:ln/>
        </p:spPr>
      </p:sp>
      <p:sp>
        <p:nvSpPr>
          <p:cNvPr id="10" name="Text 8"/>
          <p:cNvSpPr/>
          <p:nvPr/>
        </p:nvSpPr>
        <p:spPr>
          <a:xfrm>
            <a:off x="384048" y="2066544"/>
            <a:ext cx="3529584" cy="256032"/>
          </a:xfrm>
          <a:prstGeom prst="rect">
            <a:avLst/>
          </a:prstGeom>
          <a:noFill/>
          <a:ln/>
        </p:spPr>
        <p:txBody>
          <a:bodyPr wrap="square" rtlCol="0" anchor="ctr"/>
          <a:lstStyle/>
          <a:p>
            <a:pPr marL="0" indent="0">
              <a:buNone/>
            </a:pPr>
            <a:r>
              <a:rPr lang="en-US" sz="900" b="1" kern="0" spc="100" dirty="0">
                <a:solidFill>
                  <a:srgbClr val="DCFCE7"/>
                </a:solidFill>
                <a:latin typeface="Calibri" pitchFamily="34" charset="0"/>
                <a:ea typeface="Calibri" pitchFamily="34" charset="-122"/>
                <a:cs typeface="Calibri" pitchFamily="34" charset="-120"/>
              </a:rPr>
              <a:t>AI ARCHETYPE</a:t>
            </a:r>
            <a:endParaRPr lang="en-US" sz="900" dirty="0"/>
          </a:p>
        </p:txBody>
      </p:sp>
      <p:sp>
        <p:nvSpPr>
          <p:cNvPr id="11" name="Text 9"/>
          <p:cNvSpPr/>
          <p:nvPr/>
        </p:nvSpPr>
        <p:spPr>
          <a:xfrm>
            <a:off x="384048" y="2322576"/>
            <a:ext cx="3529584" cy="45720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The Quiet Performer</a:t>
            </a:r>
            <a:endParaRPr lang="en-US" sz="1400" dirty="0"/>
          </a:p>
        </p:txBody>
      </p:sp>
      <p:sp>
        <p:nvSpPr>
          <p:cNvPr id="12" name="Text 10"/>
          <p:cNvSpPr/>
          <p:nvPr/>
        </p:nvSpPr>
        <p:spPr>
          <a:xfrm>
            <a:off x="384048" y="2779776"/>
            <a:ext cx="3529584" cy="292608"/>
          </a:xfrm>
          <a:prstGeom prst="rect">
            <a:avLst/>
          </a:prstGeom>
          <a:noFill/>
          <a:ln/>
        </p:spPr>
        <p:txBody>
          <a:bodyPr wrap="square" rtlCol="0" anchor="ctr"/>
          <a:lstStyle/>
          <a:p>
            <a:pPr marL="0" indent="0">
              <a:buNone/>
            </a:pPr>
            <a:r>
              <a:rPr lang="en-US" sz="1000" i="1" dirty="0">
                <a:solidFill>
                  <a:srgbClr val="DCFCE7"/>
                </a:solidFill>
                <a:latin typeface="Calibri" pitchFamily="34" charset="0"/>
                <a:ea typeface="Calibri" pitchFamily="34" charset="-122"/>
                <a:cs typeface="Calibri" pitchFamily="34" charset="-120"/>
              </a:rPr>
              <a:t>real value · invisible return</a:t>
            </a:r>
            <a:endParaRPr lang="en-US" sz="1000" dirty="0"/>
          </a:p>
        </p:txBody>
      </p:sp>
      <p:sp>
        <p:nvSpPr>
          <p:cNvPr id="13" name="Shape 11"/>
          <p:cNvSpPr/>
          <p:nvPr/>
        </p:nvSpPr>
        <p:spPr>
          <a:xfrm>
            <a:off x="4206240" y="2011680"/>
            <a:ext cx="3749040" cy="1143000"/>
          </a:xfrm>
          <a:prstGeom prst="rect">
            <a:avLst/>
          </a:prstGeom>
          <a:solidFill>
            <a:srgbClr val="7F1D1D"/>
          </a:solidFill>
          <a:ln/>
        </p:spPr>
      </p:sp>
      <p:sp>
        <p:nvSpPr>
          <p:cNvPr id="14" name="Text 12"/>
          <p:cNvSpPr/>
          <p:nvPr/>
        </p:nvSpPr>
        <p:spPr>
          <a:xfrm>
            <a:off x="4315968" y="2066544"/>
            <a:ext cx="3529584" cy="256032"/>
          </a:xfrm>
          <a:prstGeom prst="rect">
            <a:avLst/>
          </a:prstGeom>
          <a:noFill/>
          <a:ln/>
        </p:spPr>
        <p:txBody>
          <a:bodyPr wrap="square" rtlCol="0" anchor="ctr"/>
          <a:lstStyle/>
          <a:p>
            <a:pPr marL="0" indent="0">
              <a:buNone/>
            </a:pPr>
            <a:r>
              <a:rPr lang="en-US" sz="900" b="1" kern="0" spc="100" dirty="0">
                <a:solidFill>
                  <a:srgbClr val="DCFCE7"/>
                </a:solidFill>
                <a:latin typeface="Calibri" pitchFamily="34" charset="0"/>
                <a:ea typeface="Calibri" pitchFamily="34" charset="-122"/>
                <a:cs typeface="Calibri" pitchFamily="34" charset="-120"/>
              </a:rPr>
              <a:t>PRIMARY CONSTRAINT</a:t>
            </a:r>
            <a:endParaRPr lang="en-US" sz="900" dirty="0"/>
          </a:p>
        </p:txBody>
      </p:sp>
      <p:sp>
        <p:nvSpPr>
          <p:cNvPr id="15" name="Text 13"/>
          <p:cNvSpPr/>
          <p:nvPr/>
        </p:nvSpPr>
        <p:spPr>
          <a:xfrm>
            <a:off x="4315968" y="2322576"/>
            <a:ext cx="3529584" cy="45720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AI Value Realization</a:t>
            </a:r>
            <a:endParaRPr lang="en-US" sz="1400" dirty="0"/>
          </a:p>
        </p:txBody>
      </p:sp>
      <p:sp>
        <p:nvSpPr>
          <p:cNvPr id="16" name="Text 14"/>
          <p:cNvSpPr/>
          <p:nvPr/>
        </p:nvSpPr>
        <p:spPr>
          <a:xfrm>
            <a:off x="4315968" y="2779776"/>
            <a:ext cx="3529584" cy="292608"/>
          </a:xfrm>
          <a:prstGeom prst="rect">
            <a:avLst/>
          </a:prstGeom>
          <a:noFill/>
          <a:ln/>
        </p:spPr>
        <p:txBody>
          <a:bodyPr wrap="square" rtlCol="0" anchor="ctr"/>
          <a:lstStyle/>
          <a:p>
            <a:pPr marL="0" indent="0">
              <a:buNone/>
            </a:pPr>
            <a:r>
              <a:rPr lang="en-US" sz="1000" i="1" dirty="0">
                <a:solidFill>
                  <a:srgbClr val="DCFCE7"/>
                </a:solidFill>
                <a:latin typeface="Calibri" pitchFamily="34" charset="0"/>
                <a:ea typeface="Calibri" pitchFamily="34" charset="-122"/>
                <a:cs typeface="Calibri" pitchFamily="34" charset="-120"/>
              </a:rPr>
              <a:t>score 6/16 · fix this first</a:t>
            </a:r>
            <a:endParaRPr lang="en-US" sz="1000" dirty="0"/>
          </a:p>
        </p:txBody>
      </p:sp>
      <p:sp>
        <p:nvSpPr>
          <p:cNvPr id="17" name="Shape 15"/>
          <p:cNvSpPr/>
          <p:nvPr/>
        </p:nvSpPr>
        <p:spPr>
          <a:xfrm>
            <a:off x="8138160" y="2011680"/>
            <a:ext cx="3749040" cy="1143000"/>
          </a:xfrm>
          <a:prstGeom prst="rect">
            <a:avLst/>
          </a:prstGeom>
          <a:solidFill>
            <a:srgbClr val="78350F"/>
          </a:solidFill>
          <a:ln/>
        </p:spPr>
      </p:sp>
      <p:sp>
        <p:nvSpPr>
          <p:cNvPr id="18" name="Text 16"/>
          <p:cNvSpPr/>
          <p:nvPr/>
        </p:nvSpPr>
        <p:spPr>
          <a:xfrm>
            <a:off x="8247888" y="2066544"/>
            <a:ext cx="3529584" cy="256032"/>
          </a:xfrm>
          <a:prstGeom prst="rect">
            <a:avLst/>
          </a:prstGeom>
          <a:noFill/>
          <a:ln/>
        </p:spPr>
        <p:txBody>
          <a:bodyPr wrap="square" rtlCol="0" anchor="ctr"/>
          <a:lstStyle/>
          <a:p>
            <a:pPr marL="0" indent="0">
              <a:buNone/>
            </a:pPr>
            <a:r>
              <a:rPr lang="en-US" sz="900" b="1" kern="0" spc="100" dirty="0">
                <a:solidFill>
                  <a:srgbClr val="DCFCE7"/>
                </a:solidFill>
                <a:latin typeface="Calibri" pitchFamily="34" charset="0"/>
                <a:ea typeface="Calibri" pitchFamily="34" charset="-122"/>
                <a:cs typeface="Calibri" pitchFamily="34" charset="-120"/>
              </a:rPr>
              <a:t>SECONDARY DRAG</a:t>
            </a:r>
            <a:endParaRPr lang="en-US" sz="900" dirty="0"/>
          </a:p>
        </p:txBody>
      </p:sp>
      <p:sp>
        <p:nvSpPr>
          <p:cNvPr id="19" name="Text 17"/>
          <p:cNvSpPr/>
          <p:nvPr/>
        </p:nvSpPr>
        <p:spPr>
          <a:xfrm>
            <a:off x="8247888" y="2322576"/>
            <a:ext cx="3529584" cy="45720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Data &amp; Operational Readiness</a:t>
            </a:r>
            <a:endParaRPr lang="en-US" sz="1400" dirty="0"/>
          </a:p>
        </p:txBody>
      </p:sp>
      <p:sp>
        <p:nvSpPr>
          <p:cNvPr id="20" name="Text 18"/>
          <p:cNvSpPr/>
          <p:nvPr/>
        </p:nvSpPr>
        <p:spPr>
          <a:xfrm>
            <a:off x="8247888" y="2779776"/>
            <a:ext cx="3529584" cy="292608"/>
          </a:xfrm>
          <a:prstGeom prst="rect">
            <a:avLst/>
          </a:prstGeom>
          <a:noFill/>
          <a:ln/>
        </p:spPr>
        <p:txBody>
          <a:bodyPr wrap="square" rtlCol="0" anchor="ctr"/>
          <a:lstStyle/>
          <a:p>
            <a:pPr marL="0" indent="0">
              <a:buNone/>
            </a:pPr>
            <a:r>
              <a:rPr lang="en-US" sz="1000" i="1" dirty="0">
                <a:solidFill>
                  <a:srgbClr val="DCFCE7"/>
                </a:solidFill>
                <a:latin typeface="Calibri" pitchFamily="34" charset="0"/>
                <a:ea typeface="Calibri" pitchFamily="34" charset="-122"/>
                <a:cs typeface="Calibri" pitchFamily="34" charset="-120"/>
              </a:rPr>
              <a:t>score 7/16 · uneven foundation</a:t>
            </a:r>
            <a:endParaRPr lang="en-US" sz="1000" dirty="0"/>
          </a:p>
        </p:txBody>
      </p:sp>
      <p:sp>
        <p:nvSpPr>
          <p:cNvPr id="21" name="Shape 19"/>
          <p:cNvSpPr/>
          <p:nvPr/>
        </p:nvSpPr>
        <p:spPr>
          <a:xfrm>
            <a:off x="274320" y="3273552"/>
            <a:ext cx="11704320" cy="502920"/>
          </a:xfrm>
          <a:prstGeom prst="rect">
            <a:avLst/>
          </a:prstGeom>
          <a:solidFill>
            <a:srgbClr val="DCFCE7"/>
          </a:solidFill>
          <a:ln w="12700">
            <a:solidFill>
              <a:srgbClr val="22C55E"/>
            </a:solidFill>
            <a:prstDash val="solid"/>
          </a:ln>
        </p:spPr>
      </p:sp>
      <p:sp>
        <p:nvSpPr>
          <p:cNvPr id="22" name="Shape 20"/>
          <p:cNvSpPr/>
          <p:nvPr/>
        </p:nvSpPr>
        <p:spPr>
          <a:xfrm>
            <a:off x="274320" y="3273552"/>
            <a:ext cx="91440" cy="502920"/>
          </a:xfrm>
          <a:prstGeom prst="rect">
            <a:avLst/>
          </a:prstGeom>
          <a:solidFill>
            <a:srgbClr val="22C55E"/>
          </a:solidFill>
          <a:ln/>
        </p:spPr>
      </p:sp>
      <p:sp>
        <p:nvSpPr>
          <p:cNvPr id="23" name="Text 21"/>
          <p:cNvSpPr/>
          <p:nvPr/>
        </p:nvSpPr>
        <p:spPr>
          <a:xfrm>
            <a:off x="502920" y="3310128"/>
            <a:ext cx="6400800" cy="411480"/>
          </a:xfrm>
          <a:prstGeom prst="rect">
            <a:avLst/>
          </a:prstGeom>
          <a:noFill/>
          <a:ln/>
        </p:spPr>
        <p:txBody>
          <a:bodyPr wrap="square" rtlCol="0" anchor="ctr"/>
          <a:lstStyle/>
          <a:p>
            <a:pPr marL="0" indent="0">
              <a:buNone/>
            </a:pPr>
            <a:r>
              <a:rPr lang="en-US" sz="1300" b="1" dirty="0">
                <a:solidFill>
                  <a:srgbClr val="14532D"/>
                </a:solidFill>
                <a:latin typeface="Calibri" pitchFamily="34" charset="0"/>
                <a:ea typeface="Calibri" pitchFamily="34" charset="-122"/>
                <a:cs typeface="Calibri" pitchFamily="34" charset="-120"/>
              </a:rPr>
              <a:t>Fix this first. Everything else compounds.</a:t>
            </a:r>
            <a:endParaRPr lang="en-US" sz="1300" dirty="0"/>
          </a:p>
        </p:txBody>
      </p:sp>
      <p:sp>
        <p:nvSpPr>
          <p:cNvPr id="24" name="Text 22"/>
          <p:cNvSpPr/>
          <p:nvPr/>
        </p:nvSpPr>
        <p:spPr>
          <a:xfrm>
            <a:off x="7772400" y="3310128"/>
            <a:ext cx="4023360" cy="411480"/>
          </a:xfrm>
          <a:prstGeom prst="rect">
            <a:avLst/>
          </a:prstGeom>
          <a:noFill/>
          <a:ln/>
        </p:spPr>
        <p:txBody>
          <a:bodyPr wrap="square" rtlCol="0" anchor="ctr"/>
          <a:lstStyle/>
          <a:p>
            <a:pPr marL="0" indent="0" algn="r">
              <a:buNone/>
            </a:pPr>
            <a:r>
              <a:rPr lang="en-US" sz="1300" b="1" dirty="0">
                <a:solidFill>
                  <a:srgbClr val="DC2626"/>
                </a:solidFill>
                <a:latin typeface="Calibri" pitchFamily="34" charset="0"/>
                <a:ea typeface="Calibri" pitchFamily="34" charset="-122"/>
                <a:cs typeface="Calibri" pitchFamily="34" charset="-120"/>
              </a:rPr>
              <a:t>AI Value Realization: 6/16</a:t>
            </a:r>
            <a:endParaRPr lang="en-US" sz="1300" dirty="0"/>
          </a:p>
        </p:txBody>
      </p:sp>
      <p:sp>
        <p:nvSpPr>
          <p:cNvPr id="25" name="Text 23"/>
          <p:cNvSpPr/>
          <p:nvPr/>
        </p:nvSpPr>
        <p:spPr>
          <a:xfrm>
            <a:off x="274320" y="3913632"/>
            <a:ext cx="11704320" cy="292608"/>
          </a:xfrm>
          <a:prstGeom prst="rect">
            <a:avLst/>
          </a:prstGeom>
          <a:noFill/>
          <a:ln/>
        </p:spPr>
        <p:txBody>
          <a:bodyPr wrap="square" rtlCol="0" anchor="ctr"/>
          <a:lstStyle/>
          <a:p>
            <a:pPr marL="0" indent="0">
              <a:buNone/>
            </a:pPr>
            <a:r>
              <a:rPr lang="en-US" sz="1200" b="1" dirty="0">
                <a:solidFill>
                  <a:srgbClr val="162032"/>
                </a:solidFill>
                <a:latin typeface="Calibri" pitchFamily="34" charset="0"/>
                <a:ea typeface="Calibri" pitchFamily="34" charset="-122"/>
                <a:cs typeface="Calibri" pitchFamily="34" charset="-120"/>
              </a:rPr>
              <a:t>If nothing changes</a:t>
            </a:r>
            <a:endParaRPr lang="en-US" sz="1200" dirty="0"/>
          </a:p>
        </p:txBody>
      </p:sp>
      <p:sp>
        <p:nvSpPr>
          <p:cNvPr id="26" name="Shape 24"/>
          <p:cNvSpPr/>
          <p:nvPr/>
        </p:nvSpPr>
        <p:spPr>
          <a:xfrm>
            <a:off x="274320" y="4279392"/>
            <a:ext cx="73152" cy="256032"/>
          </a:xfrm>
          <a:prstGeom prst="rect">
            <a:avLst/>
          </a:prstGeom>
          <a:solidFill>
            <a:srgbClr val="DC2626"/>
          </a:solidFill>
          <a:ln/>
        </p:spPr>
      </p:sp>
      <p:sp>
        <p:nvSpPr>
          <p:cNvPr id="27" name="Text 25"/>
          <p:cNvSpPr/>
          <p:nvPr/>
        </p:nvSpPr>
        <p:spPr>
          <a:xfrm>
            <a:off x="475488" y="4279392"/>
            <a:ext cx="11430000" cy="292608"/>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Leadership defaults to cost-reduction logic when AI ROI cannot be demonstrated</a:t>
            </a:r>
            <a:endParaRPr lang="en-US" sz="1100" dirty="0"/>
          </a:p>
        </p:txBody>
      </p:sp>
      <p:sp>
        <p:nvSpPr>
          <p:cNvPr id="28" name="Shape 26"/>
          <p:cNvSpPr/>
          <p:nvPr/>
        </p:nvSpPr>
        <p:spPr>
          <a:xfrm>
            <a:off x="274320" y="4663440"/>
            <a:ext cx="73152" cy="256032"/>
          </a:xfrm>
          <a:prstGeom prst="rect">
            <a:avLst/>
          </a:prstGeom>
          <a:solidFill>
            <a:srgbClr val="DC2626"/>
          </a:solidFill>
          <a:ln/>
        </p:spPr>
      </p:sp>
      <p:sp>
        <p:nvSpPr>
          <p:cNvPr id="29" name="Text 27"/>
          <p:cNvSpPr/>
          <p:nvPr/>
        </p:nvSpPr>
        <p:spPr>
          <a:xfrm>
            <a:off x="475488" y="4663440"/>
            <a:ext cx="11430000" cy="292608"/>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Shadow AI grows as business units fill the perceived gap with ungoverned tools</a:t>
            </a:r>
            <a:endParaRPr lang="en-US" sz="1100" dirty="0"/>
          </a:p>
        </p:txBody>
      </p:sp>
      <p:sp>
        <p:nvSpPr>
          <p:cNvPr id="30" name="Shape 28"/>
          <p:cNvSpPr/>
          <p:nvPr/>
        </p:nvSpPr>
        <p:spPr>
          <a:xfrm>
            <a:off x="274320" y="5047488"/>
            <a:ext cx="73152" cy="256032"/>
          </a:xfrm>
          <a:prstGeom prst="rect">
            <a:avLst/>
          </a:prstGeom>
          <a:solidFill>
            <a:srgbClr val="DC2626"/>
          </a:solidFill>
          <a:ln/>
        </p:spPr>
      </p:sp>
      <p:sp>
        <p:nvSpPr>
          <p:cNvPr id="31" name="Text 29"/>
          <p:cNvSpPr/>
          <p:nvPr/>
        </p:nvSpPr>
        <p:spPr>
          <a:xfrm>
            <a:off x="475488" y="5047488"/>
            <a:ext cx="11430000" cy="292608"/>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The board asks for AI evidence — before the measurement infrastructure exists to provide it</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The Seven AI Archetypes</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Every diagnostic produces one of seven profiles. Each describes a distinct pattern — different constraint, different intervention. Yours is highlighted.</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234440"/>
            <a:ext cx="5806440" cy="1207008"/>
          </a:xfrm>
          <a:prstGeom prst="rect">
            <a:avLst/>
          </a:prstGeom>
          <a:solidFill>
            <a:srgbClr val="F1F5F9"/>
          </a:solidFill>
          <a:ln w="12700">
            <a:solidFill>
              <a:srgbClr val="E2E8F0"/>
            </a:solidFill>
            <a:prstDash val="solid"/>
          </a:ln>
        </p:spPr>
      </p:sp>
      <p:sp>
        <p:nvSpPr>
          <p:cNvPr id="8" name="Shape 6"/>
          <p:cNvSpPr/>
          <p:nvPr/>
        </p:nvSpPr>
        <p:spPr>
          <a:xfrm>
            <a:off x="274320" y="1234440"/>
            <a:ext cx="109728" cy="1207008"/>
          </a:xfrm>
          <a:prstGeom prst="rect">
            <a:avLst/>
          </a:prstGeom>
          <a:solidFill>
            <a:srgbClr val="F59E0B"/>
          </a:solidFill>
          <a:ln/>
        </p:spPr>
      </p:sp>
      <p:sp>
        <p:nvSpPr>
          <p:cNvPr id="9" name="Text 7"/>
          <p:cNvSpPr/>
          <p:nvPr/>
        </p:nvSpPr>
        <p:spPr>
          <a:xfrm>
            <a:off x="475488" y="1344168"/>
            <a:ext cx="5486400" cy="384048"/>
          </a:xfrm>
          <a:prstGeom prst="rect">
            <a:avLst/>
          </a:prstGeom>
          <a:noFill/>
          <a:ln/>
        </p:spPr>
        <p:txBody>
          <a:bodyPr wrap="square" rtlCol="0" anchor="ctr"/>
          <a:lstStyle/>
          <a:p>
            <a:pPr marL="0" indent="0">
              <a:buNone/>
            </a:pPr>
            <a:r>
              <a:rPr lang="en-US" sz="1500" b="1" dirty="0">
                <a:solidFill>
                  <a:srgbClr val="162032"/>
                </a:solidFill>
                <a:latin typeface="Calibri" pitchFamily="34" charset="0"/>
                <a:ea typeface="Calibri" pitchFamily="34" charset="-122"/>
                <a:cs typeface="Calibri" pitchFamily="34" charset="-120"/>
              </a:rPr>
              <a:t>The AI Tourist</a:t>
            </a:r>
            <a:endParaRPr lang="en-US" sz="1500" dirty="0"/>
          </a:p>
        </p:txBody>
      </p:sp>
      <p:sp>
        <p:nvSpPr>
          <p:cNvPr id="10" name="Text 8"/>
          <p:cNvSpPr/>
          <p:nvPr/>
        </p:nvSpPr>
        <p:spPr>
          <a:xfrm>
            <a:off x="475488" y="1728216"/>
            <a:ext cx="5486400" cy="502920"/>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Experimenting everywhere, operationalizing nowhere</a:t>
            </a:r>
            <a:endParaRPr lang="en-US" sz="1100" dirty="0"/>
          </a:p>
        </p:txBody>
      </p:sp>
      <p:sp>
        <p:nvSpPr>
          <p:cNvPr id="11" name="Shape 9"/>
          <p:cNvSpPr/>
          <p:nvPr/>
        </p:nvSpPr>
        <p:spPr>
          <a:xfrm>
            <a:off x="274320" y="2587752"/>
            <a:ext cx="5806440" cy="1207008"/>
          </a:xfrm>
          <a:prstGeom prst="rect">
            <a:avLst/>
          </a:prstGeom>
          <a:solidFill>
            <a:srgbClr val="FFFFFF"/>
          </a:solidFill>
          <a:ln w="12700">
            <a:solidFill>
              <a:srgbClr val="E2E8F0"/>
            </a:solidFill>
            <a:prstDash val="solid"/>
          </a:ln>
        </p:spPr>
      </p:sp>
      <p:sp>
        <p:nvSpPr>
          <p:cNvPr id="12" name="Shape 10"/>
          <p:cNvSpPr/>
          <p:nvPr/>
        </p:nvSpPr>
        <p:spPr>
          <a:xfrm>
            <a:off x="274320" y="2587752"/>
            <a:ext cx="109728" cy="1207008"/>
          </a:xfrm>
          <a:prstGeom prst="rect">
            <a:avLst/>
          </a:prstGeom>
          <a:solidFill>
            <a:srgbClr val="F59E0B"/>
          </a:solidFill>
          <a:ln/>
        </p:spPr>
      </p:sp>
      <p:sp>
        <p:nvSpPr>
          <p:cNvPr id="13" name="Text 11"/>
          <p:cNvSpPr/>
          <p:nvPr/>
        </p:nvSpPr>
        <p:spPr>
          <a:xfrm>
            <a:off x="475488" y="2697480"/>
            <a:ext cx="5486400" cy="384048"/>
          </a:xfrm>
          <a:prstGeom prst="rect">
            <a:avLst/>
          </a:prstGeom>
          <a:noFill/>
          <a:ln/>
        </p:spPr>
        <p:txBody>
          <a:bodyPr wrap="square" rtlCol="0" anchor="ctr"/>
          <a:lstStyle/>
          <a:p>
            <a:pPr marL="0" indent="0">
              <a:buNone/>
            </a:pPr>
            <a:r>
              <a:rPr lang="en-US" sz="1500" b="1" dirty="0">
                <a:solidFill>
                  <a:srgbClr val="162032"/>
                </a:solidFill>
                <a:latin typeface="Calibri" pitchFamily="34" charset="0"/>
                <a:ea typeface="Calibri" pitchFamily="34" charset="-122"/>
                <a:cs typeface="Calibri" pitchFamily="34" charset="-120"/>
              </a:rPr>
              <a:t>The Pilot Factory</a:t>
            </a:r>
            <a:endParaRPr lang="en-US" sz="1500" dirty="0"/>
          </a:p>
        </p:txBody>
      </p:sp>
      <p:sp>
        <p:nvSpPr>
          <p:cNvPr id="14" name="Text 12"/>
          <p:cNvSpPr/>
          <p:nvPr/>
        </p:nvSpPr>
        <p:spPr>
          <a:xfrm>
            <a:off x="475488" y="3081528"/>
            <a:ext cx="5486400" cy="502920"/>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Disciplined experiments that never survive contact with the operating model</a:t>
            </a:r>
            <a:endParaRPr lang="en-US" sz="1100" dirty="0"/>
          </a:p>
        </p:txBody>
      </p:sp>
      <p:sp>
        <p:nvSpPr>
          <p:cNvPr id="15" name="Shape 13"/>
          <p:cNvSpPr/>
          <p:nvPr/>
        </p:nvSpPr>
        <p:spPr>
          <a:xfrm>
            <a:off x="274320" y="3941064"/>
            <a:ext cx="5806440" cy="1207008"/>
          </a:xfrm>
          <a:prstGeom prst="rect">
            <a:avLst/>
          </a:prstGeom>
          <a:solidFill>
            <a:srgbClr val="F1F5F9"/>
          </a:solidFill>
          <a:ln w="12700">
            <a:solidFill>
              <a:srgbClr val="E2E8F0"/>
            </a:solidFill>
            <a:prstDash val="solid"/>
          </a:ln>
        </p:spPr>
      </p:sp>
      <p:sp>
        <p:nvSpPr>
          <p:cNvPr id="16" name="Shape 14"/>
          <p:cNvSpPr/>
          <p:nvPr/>
        </p:nvSpPr>
        <p:spPr>
          <a:xfrm>
            <a:off x="274320" y="3941064"/>
            <a:ext cx="109728" cy="1207008"/>
          </a:xfrm>
          <a:prstGeom prst="rect">
            <a:avLst/>
          </a:prstGeom>
          <a:solidFill>
            <a:srgbClr val="DC2626"/>
          </a:solidFill>
          <a:ln/>
        </p:spPr>
      </p:sp>
      <p:sp>
        <p:nvSpPr>
          <p:cNvPr id="17" name="Text 15"/>
          <p:cNvSpPr/>
          <p:nvPr/>
        </p:nvSpPr>
        <p:spPr>
          <a:xfrm>
            <a:off x="475488" y="4050792"/>
            <a:ext cx="5486400" cy="384048"/>
          </a:xfrm>
          <a:prstGeom prst="rect">
            <a:avLst/>
          </a:prstGeom>
          <a:noFill/>
          <a:ln/>
        </p:spPr>
        <p:txBody>
          <a:bodyPr wrap="square" rtlCol="0" anchor="ctr"/>
          <a:lstStyle/>
          <a:p>
            <a:pPr marL="0" indent="0">
              <a:buNone/>
            </a:pPr>
            <a:r>
              <a:rPr lang="en-US" sz="1500" b="1" dirty="0">
                <a:solidFill>
                  <a:srgbClr val="162032"/>
                </a:solidFill>
                <a:latin typeface="Calibri" pitchFamily="34" charset="0"/>
                <a:ea typeface="Calibri" pitchFamily="34" charset="-122"/>
                <a:cs typeface="Calibri" pitchFamily="34" charset="-120"/>
              </a:rPr>
              <a:t>The Shadow Accelerator</a:t>
            </a:r>
            <a:endParaRPr lang="en-US" sz="1500" dirty="0"/>
          </a:p>
        </p:txBody>
      </p:sp>
      <p:sp>
        <p:nvSpPr>
          <p:cNvPr id="18" name="Text 16"/>
          <p:cNvSpPr/>
          <p:nvPr/>
        </p:nvSpPr>
        <p:spPr>
          <a:xfrm>
            <a:off x="475488" y="4434840"/>
            <a:ext cx="5486400" cy="502920"/>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AI spreading faster than governance can follow</a:t>
            </a:r>
            <a:endParaRPr lang="en-US" sz="1100" dirty="0"/>
          </a:p>
        </p:txBody>
      </p:sp>
      <p:sp>
        <p:nvSpPr>
          <p:cNvPr id="19" name="Shape 17"/>
          <p:cNvSpPr/>
          <p:nvPr/>
        </p:nvSpPr>
        <p:spPr>
          <a:xfrm>
            <a:off x="274320" y="5294376"/>
            <a:ext cx="5806440" cy="1207008"/>
          </a:xfrm>
          <a:prstGeom prst="rect">
            <a:avLst/>
          </a:prstGeom>
          <a:solidFill>
            <a:srgbClr val="FFFFFF"/>
          </a:solidFill>
          <a:ln w="12700">
            <a:solidFill>
              <a:srgbClr val="E2E8F0"/>
            </a:solidFill>
            <a:prstDash val="solid"/>
          </a:ln>
        </p:spPr>
      </p:sp>
      <p:sp>
        <p:nvSpPr>
          <p:cNvPr id="20" name="Shape 18"/>
          <p:cNvSpPr/>
          <p:nvPr/>
        </p:nvSpPr>
        <p:spPr>
          <a:xfrm>
            <a:off x="274320" y="5294376"/>
            <a:ext cx="109728" cy="1207008"/>
          </a:xfrm>
          <a:prstGeom prst="rect">
            <a:avLst/>
          </a:prstGeom>
          <a:solidFill>
            <a:srgbClr val="DC2626"/>
          </a:solidFill>
          <a:ln/>
        </p:spPr>
      </p:sp>
      <p:sp>
        <p:nvSpPr>
          <p:cNvPr id="21" name="Text 19"/>
          <p:cNvSpPr/>
          <p:nvPr/>
        </p:nvSpPr>
        <p:spPr>
          <a:xfrm>
            <a:off x="475488" y="5404104"/>
            <a:ext cx="5486400" cy="384048"/>
          </a:xfrm>
          <a:prstGeom prst="rect">
            <a:avLst/>
          </a:prstGeom>
          <a:noFill/>
          <a:ln/>
        </p:spPr>
        <p:txBody>
          <a:bodyPr wrap="square" rtlCol="0" anchor="ctr"/>
          <a:lstStyle/>
          <a:p>
            <a:pPr marL="0" indent="0">
              <a:buNone/>
            </a:pPr>
            <a:r>
              <a:rPr lang="en-US" sz="1500" b="1" dirty="0">
                <a:solidFill>
                  <a:srgbClr val="162032"/>
                </a:solidFill>
                <a:latin typeface="Calibri" pitchFamily="34" charset="0"/>
                <a:ea typeface="Calibri" pitchFamily="34" charset="-122"/>
                <a:cs typeface="Calibri" pitchFamily="34" charset="-120"/>
              </a:rPr>
              <a:t>The Automation Mirage</a:t>
            </a:r>
            <a:endParaRPr lang="en-US" sz="1500" dirty="0"/>
          </a:p>
        </p:txBody>
      </p:sp>
      <p:sp>
        <p:nvSpPr>
          <p:cNvPr id="22" name="Text 20"/>
          <p:cNvSpPr/>
          <p:nvPr/>
        </p:nvSpPr>
        <p:spPr>
          <a:xfrm>
            <a:off x="475488" y="5788152"/>
            <a:ext cx="5486400" cy="502920"/>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Transformation ambition without the process discipline to deliver it</a:t>
            </a:r>
            <a:endParaRPr lang="en-US" sz="1100" dirty="0"/>
          </a:p>
        </p:txBody>
      </p:sp>
      <p:sp>
        <p:nvSpPr>
          <p:cNvPr id="23" name="Shape 21"/>
          <p:cNvSpPr/>
          <p:nvPr/>
        </p:nvSpPr>
        <p:spPr>
          <a:xfrm>
            <a:off x="6263640" y="1234440"/>
            <a:ext cx="5806440" cy="1207008"/>
          </a:xfrm>
          <a:prstGeom prst="rect">
            <a:avLst/>
          </a:prstGeom>
          <a:solidFill>
            <a:srgbClr val="F1F5F9"/>
          </a:solidFill>
          <a:ln w="12700">
            <a:solidFill>
              <a:srgbClr val="E2E8F0"/>
            </a:solidFill>
            <a:prstDash val="solid"/>
          </a:ln>
        </p:spPr>
      </p:sp>
      <p:sp>
        <p:nvSpPr>
          <p:cNvPr id="24" name="Shape 22"/>
          <p:cNvSpPr/>
          <p:nvPr/>
        </p:nvSpPr>
        <p:spPr>
          <a:xfrm>
            <a:off x="6263640" y="1234440"/>
            <a:ext cx="109728" cy="1207008"/>
          </a:xfrm>
          <a:prstGeom prst="rect">
            <a:avLst/>
          </a:prstGeom>
          <a:solidFill>
            <a:srgbClr val="F59E0B"/>
          </a:solidFill>
          <a:ln/>
        </p:spPr>
      </p:sp>
      <p:sp>
        <p:nvSpPr>
          <p:cNvPr id="25" name="Text 23"/>
          <p:cNvSpPr/>
          <p:nvPr/>
        </p:nvSpPr>
        <p:spPr>
          <a:xfrm>
            <a:off x="6464808" y="1344168"/>
            <a:ext cx="5486400" cy="384048"/>
          </a:xfrm>
          <a:prstGeom prst="rect">
            <a:avLst/>
          </a:prstGeom>
          <a:noFill/>
          <a:ln/>
        </p:spPr>
        <p:txBody>
          <a:bodyPr wrap="square" rtlCol="0" anchor="ctr"/>
          <a:lstStyle/>
          <a:p>
            <a:pPr marL="0" indent="0">
              <a:buNone/>
            </a:pPr>
            <a:r>
              <a:rPr lang="en-US" sz="1500" b="1" dirty="0">
                <a:solidFill>
                  <a:srgbClr val="162032"/>
                </a:solidFill>
                <a:latin typeface="Calibri" pitchFamily="34" charset="0"/>
                <a:ea typeface="Calibri" pitchFamily="34" charset="-122"/>
                <a:cs typeface="Calibri" pitchFamily="34" charset="-120"/>
              </a:rPr>
              <a:t>The Data Mirage</a:t>
            </a:r>
            <a:endParaRPr lang="en-US" sz="1500" dirty="0"/>
          </a:p>
        </p:txBody>
      </p:sp>
      <p:sp>
        <p:nvSpPr>
          <p:cNvPr id="26" name="Text 24"/>
          <p:cNvSpPr/>
          <p:nvPr/>
        </p:nvSpPr>
        <p:spPr>
          <a:xfrm>
            <a:off x="6464808" y="1728216"/>
            <a:ext cx="5486400" cy="502920"/>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Advanced AI ambitions the data foundation cannot support</a:t>
            </a:r>
            <a:endParaRPr lang="en-US" sz="1100" dirty="0"/>
          </a:p>
        </p:txBody>
      </p:sp>
      <p:sp>
        <p:nvSpPr>
          <p:cNvPr id="27" name="Shape 25"/>
          <p:cNvSpPr/>
          <p:nvPr/>
        </p:nvSpPr>
        <p:spPr>
          <a:xfrm>
            <a:off x="6263640" y="2587752"/>
            <a:ext cx="5806440" cy="1207008"/>
          </a:xfrm>
          <a:prstGeom prst="rect">
            <a:avLst/>
          </a:prstGeom>
          <a:solidFill>
            <a:srgbClr val="162032"/>
          </a:solidFill>
          <a:ln w="12700">
            <a:solidFill>
              <a:srgbClr val="22C55E"/>
            </a:solidFill>
            <a:prstDash val="solid"/>
          </a:ln>
        </p:spPr>
      </p:sp>
      <p:sp>
        <p:nvSpPr>
          <p:cNvPr id="28" name="Shape 26"/>
          <p:cNvSpPr/>
          <p:nvPr/>
        </p:nvSpPr>
        <p:spPr>
          <a:xfrm>
            <a:off x="6263640" y="2587752"/>
            <a:ext cx="109728" cy="1207008"/>
          </a:xfrm>
          <a:prstGeom prst="rect">
            <a:avLst/>
          </a:prstGeom>
          <a:solidFill>
            <a:srgbClr val="16A34A"/>
          </a:solidFill>
          <a:ln/>
        </p:spPr>
      </p:sp>
      <p:sp>
        <p:nvSpPr>
          <p:cNvPr id="29" name="Text 27"/>
          <p:cNvSpPr/>
          <p:nvPr/>
        </p:nvSpPr>
        <p:spPr>
          <a:xfrm>
            <a:off x="6464808" y="2642616"/>
            <a:ext cx="5486400" cy="219456"/>
          </a:xfrm>
          <a:prstGeom prst="rect">
            <a:avLst/>
          </a:prstGeom>
          <a:noFill/>
          <a:ln/>
        </p:spPr>
        <p:txBody>
          <a:bodyPr wrap="square" rtlCol="0" anchor="ctr"/>
          <a:lstStyle/>
          <a:p>
            <a:pPr marL="0" indent="0">
              <a:buNone/>
            </a:pPr>
            <a:r>
              <a:rPr lang="en-US" sz="900" b="1" dirty="0">
                <a:solidFill>
                  <a:srgbClr val="22C55E"/>
                </a:solidFill>
                <a:latin typeface="Calibri" pitchFamily="34" charset="0"/>
                <a:ea typeface="Calibri" pitchFamily="34" charset="-122"/>
                <a:cs typeface="Calibri" pitchFamily="34" charset="-120"/>
              </a:rPr>
              <a:t>● YOUR ARCHETYPE</a:t>
            </a:r>
            <a:endParaRPr lang="en-US" sz="900" dirty="0"/>
          </a:p>
        </p:txBody>
      </p:sp>
      <p:sp>
        <p:nvSpPr>
          <p:cNvPr id="30" name="Text 28"/>
          <p:cNvSpPr/>
          <p:nvPr/>
        </p:nvSpPr>
        <p:spPr>
          <a:xfrm>
            <a:off x="6464808" y="2862072"/>
            <a:ext cx="5486400" cy="384048"/>
          </a:xfrm>
          <a:prstGeom prst="rect">
            <a:avLst/>
          </a:prstGeom>
          <a:noFill/>
          <a:ln/>
        </p:spPr>
        <p:txBody>
          <a:bodyPr wrap="square"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The Quiet Performer</a:t>
            </a:r>
            <a:endParaRPr lang="en-US" sz="1500" dirty="0"/>
          </a:p>
        </p:txBody>
      </p:sp>
      <p:sp>
        <p:nvSpPr>
          <p:cNvPr id="31" name="Text 29"/>
          <p:cNvSpPr/>
          <p:nvPr/>
        </p:nvSpPr>
        <p:spPr>
          <a:xfrm>
            <a:off x="6464808" y="3246120"/>
            <a:ext cx="5486400" cy="502920"/>
          </a:xfrm>
          <a:prstGeom prst="rect">
            <a:avLst/>
          </a:prstGeom>
          <a:noFill/>
          <a:ln/>
        </p:spPr>
        <p:txBody>
          <a:bodyPr wrap="square" rtlCol="0" anchor="ctr"/>
          <a:lstStyle/>
          <a:p>
            <a:pPr marL="0" indent="0">
              <a:buNone/>
            </a:pPr>
            <a:r>
              <a:rPr lang="en-US" sz="1100" i="1" dirty="0">
                <a:solidFill>
                  <a:srgbClr val="DCFCE7"/>
                </a:solidFill>
                <a:latin typeface="Calibri" pitchFamily="34" charset="0"/>
                <a:ea typeface="Calibri" pitchFamily="34" charset="-122"/>
                <a:cs typeface="Calibri" pitchFamily="34" charset="-120"/>
              </a:rPr>
              <a:t>Real AI value being created. Almost nobody knows it.</a:t>
            </a:r>
            <a:endParaRPr lang="en-US" sz="1100" dirty="0"/>
          </a:p>
        </p:txBody>
      </p:sp>
      <p:sp>
        <p:nvSpPr>
          <p:cNvPr id="32" name="Shape 30"/>
          <p:cNvSpPr/>
          <p:nvPr/>
        </p:nvSpPr>
        <p:spPr>
          <a:xfrm>
            <a:off x="6263640" y="3941064"/>
            <a:ext cx="5806440" cy="1207008"/>
          </a:xfrm>
          <a:prstGeom prst="rect">
            <a:avLst/>
          </a:prstGeom>
          <a:solidFill>
            <a:srgbClr val="F1F5F9"/>
          </a:solidFill>
          <a:ln w="12700">
            <a:solidFill>
              <a:srgbClr val="E2E8F0"/>
            </a:solidFill>
            <a:prstDash val="solid"/>
          </a:ln>
        </p:spPr>
      </p:sp>
      <p:sp>
        <p:nvSpPr>
          <p:cNvPr id="33" name="Shape 31"/>
          <p:cNvSpPr/>
          <p:nvPr/>
        </p:nvSpPr>
        <p:spPr>
          <a:xfrm>
            <a:off x="6263640" y="3941064"/>
            <a:ext cx="109728" cy="1207008"/>
          </a:xfrm>
          <a:prstGeom prst="rect">
            <a:avLst/>
          </a:prstGeom>
          <a:solidFill>
            <a:srgbClr val="16A34A"/>
          </a:solidFill>
          <a:ln/>
        </p:spPr>
      </p:sp>
      <p:sp>
        <p:nvSpPr>
          <p:cNvPr id="34" name="Text 32"/>
          <p:cNvSpPr/>
          <p:nvPr/>
        </p:nvSpPr>
        <p:spPr>
          <a:xfrm>
            <a:off x="6464808" y="4050792"/>
            <a:ext cx="5486400" cy="384048"/>
          </a:xfrm>
          <a:prstGeom prst="rect">
            <a:avLst/>
          </a:prstGeom>
          <a:noFill/>
          <a:ln/>
        </p:spPr>
        <p:txBody>
          <a:bodyPr wrap="square" rtlCol="0" anchor="ctr"/>
          <a:lstStyle/>
          <a:p>
            <a:pPr marL="0" indent="0">
              <a:buNone/>
            </a:pPr>
            <a:r>
              <a:rPr lang="en-US" sz="1500" b="1" dirty="0">
                <a:solidFill>
                  <a:srgbClr val="162032"/>
                </a:solidFill>
                <a:latin typeface="Calibri" pitchFamily="34" charset="0"/>
                <a:ea typeface="Calibri" pitchFamily="34" charset="-122"/>
                <a:cs typeface="Calibri" pitchFamily="34" charset="-120"/>
              </a:rPr>
              <a:t>The Strategic Amplifier</a:t>
            </a:r>
            <a:endParaRPr lang="en-US" sz="1500" dirty="0"/>
          </a:p>
        </p:txBody>
      </p:sp>
      <p:sp>
        <p:nvSpPr>
          <p:cNvPr id="35" name="Text 33"/>
          <p:cNvSpPr/>
          <p:nvPr/>
        </p:nvSpPr>
        <p:spPr>
          <a:xfrm>
            <a:off x="6464808" y="4434840"/>
            <a:ext cx="5486400" cy="502920"/>
          </a:xfrm>
          <a:prstGeom prst="rect">
            <a:avLst/>
          </a:prstGeom>
          <a:noFill/>
          <a:ln/>
        </p:spPr>
        <p:txBody>
          <a:bodyPr wrap="square" rtlCol="0" anchor="ctr"/>
          <a:lstStyle/>
          <a:p>
            <a:pPr marL="0" indent="0">
              <a:buNone/>
            </a:pPr>
            <a:r>
              <a:rPr lang="en-US" sz="1100" i="1" dirty="0">
                <a:solidFill>
                  <a:srgbClr val="64748B"/>
                </a:solidFill>
                <a:latin typeface="Calibri" pitchFamily="34" charset="0"/>
                <a:ea typeface="Calibri" pitchFamily="34" charset="-122"/>
                <a:cs typeface="Calibri" pitchFamily="34" charset="-120"/>
              </a:rPr>
              <a:t>AI connected directly to operational and strategic leverage</a:t>
            </a:r>
            <a:endParaRPr lang="en-US" sz="1100" dirty="0"/>
          </a:p>
        </p:txBody>
      </p:sp>
      <p:sp>
        <p:nvSpPr>
          <p:cNvPr id="36" name="Shape 34"/>
          <p:cNvSpPr/>
          <p:nvPr/>
        </p:nvSpPr>
        <p:spPr>
          <a:xfrm>
            <a:off x="274320" y="6537960"/>
            <a:ext cx="164592" cy="164592"/>
          </a:xfrm>
          <a:prstGeom prst="rect">
            <a:avLst/>
          </a:prstGeom>
          <a:solidFill>
            <a:srgbClr val="DC2626"/>
          </a:solidFill>
          <a:ln/>
        </p:spPr>
      </p:sp>
      <p:sp>
        <p:nvSpPr>
          <p:cNvPr id="37" name="Text 35"/>
          <p:cNvSpPr/>
          <p:nvPr/>
        </p:nvSpPr>
        <p:spPr>
          <a:xfrm>
            <a:off x="502920" y="6519672"/>
            <a:ext cx="2286000" cy="201168"/>
          </a:xfrm>
          <a:prstGeom prst="rect">
            <a:avLst/>
          </a:prstGeom>
          <a:noFill/>
          <a:ln/>
        </p:spPr>
        <p:txBody>
          <a:bodyPr wrap="square" rtlCol="0" anchor="ctr"/>
          <a:lstStyle/>
          <a:p>
            <a:pPr marL="0" indent="0">
              <a:buNone/>
            </a:pPr>
            <a:r>
              <a:rPr lang="en-US" sz="900" dirty="0">
                <a:solidFill>
                  <a:srgbClr val="64748B"/>
                </a:solidFill>
                <a:latin typeface="Calibri" pitchFamily="34" charset="0"/>
                <a:ea typeface="Calibri" pitchFamily="34" charset="-122"/>
                <a:cs typeface="Calibri" pitchFamily="34" charset="-120"/>
              </a:rPr>
              <a:t>High organizational risk</a:t>
            </a:r>
            <a:endParaRPr lang="en-US" sz="900" dirty="0"/>
          </a:p>
        </p:txBody>
      </p:sp>
      <p:sp>
        <p:nvSpPr>
          <p:cNvPr id="38" name="Shape 36"/>
          <p:cNvSpPr/>
          <p:nvPr/>
        </p:nvSpPr>
        <p:spPr>
          <a:xfrm>
            <a:off x="2926080" y="6537960"/>
            <a:ext cx="164592" cy="164592"/>
          </a:xfrm>
          <a:prstGeom prst="rect">
            <a:avLst/>
          </a:prstGeom>
          <a:solidFill>
            <a:srgbClr val="F59E0B"/>
          </a:solidFill>
          <a:ln/>
        </p:spPr>
      </p:sp>
      <p:sp>
        <p:nvSpPr>
          <p:cNvPr id="39" name="Text 37"/>
          <p:cNvSpPr/>
          <p:nvPr/>
        </p:nvSpPr>
        <p:spPr>
          <a:xfrm>
            <a:off x="3154680" y="6519672"/>
            <a:ext cx="2743200" cy="201168"/>
          </a:xfrm>
          <a:prstGeom prst="rect">
            <a:avLst/>
          </a:prstGeom>
          <a:noFill/>
          <a:ln/>
        </p:spPr>
        <p:txBody>
          <a:bodyPr wrap="square" rtlCol="0" anchor="ctr"/>
          <a:lstStyle/>
          <a:p>
            <a:pPr marL="0" indent="0">
              <a:buNone/>
            </a:pPr>
            <a:r>
              <a:rPr lang="en-US" sz="900" dirty="0">
                <a:solidFill>
                  <a:srgbClr val="64748B"/>
                </a:solidFill>
                <a:latin typeface="Calibri" pitchFamily="34" charset="0"/>
                <a:ea typeface="Calibri" pitchFamily="34" charset="-122"/>
                <a:cs typeface="Calibri" pitchFamily="34" charset="-120"/>
              </a:rPr>
              <a:t>Moderate risk / opportunity cost</a:t>
            </a:r>
            <a:endParaRPr lang="en-US" sz="900" dirty="0"/>
          </a:p>
        </p:txBody>
      </p:sp>
      <p:sp>
        <p:nvSpPr>
          <p:cNvPr id="40" name="Shape 38"/>
          <p:cNvSpPr/>
          <p:nvPr/>
        </p:nvSpPr>
        <p:spPr>
          <a:xfrm>
            <a:off x="6217920" y="6537960"/>
            <a:ext cx="164592" cy="164592"/>
          </a:xfrm>
          <a:prstGeom prst="rect">
            <a:avLst/>
          </a:prstGeom>
          <a:solidFill>
            <a:srgbClr val="16A34A"/>
          </a:solidFill>
          <a:ln/>
        </p:spPr>
      </p:sp>
      <p:sp>
        <p:nvSpPr>
          <p:cNvPr id="41" name="Text 39"/>
          <p:cNvSpPr/>
          <p:nvPr/>
        </p:nvSpPr>
        <p:spPr>
          <a:xfrm>
            <a:off x="6446520" y="6519672"/>
            <a:ext cx="3200400" cy="201168"/>
          </a:xfrm>
          <a:prstGeom prst="rect">
            <a:avLst/>
          </a:prstGeom>
          <a:noFill/>
          <a:ln/>
        </p:spPr>
        <p:txBody>
          <a:bodyPr wrap="square" rtlCol="0" anchor="ctr"/>
          <a:lstStyle/>
          <a:p>
            <a:pPr marL="0" indent="0">
              <a:buNone/>
            </a:pPr>
            <a:r>
              <a:rPr lang="en-US" sz="900" dirty="0">
                <a:solidFill>
                  <a:srgbClr val="64748B"/>
                </a:solidFill>
                <a:latin typeface="Calibri" pitchFamily="34" charset="0"/>
                <a:ea typeface="Calibri" pitchFamily="34" charset="-122"/>
                <a:cs typeface="Calibri" pitchFamily="34" charset="-120"/>
              </a:rPr>
              <a:t>Building capability / protecting value</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55FA5-751F-3574-DD45-D130D45F2098}"/>
              </a:ext>
            </a:extLst>
          </p:cNvPr>
          <p:cNvPicPr>
            <a:picLocks noChangeAspect="1"/>
          </p:cNvPicPr>
          <p:nvPr/>
        </p:nvPicPr>
        <p:blipFill>
          <a:blip r:embed="rId2"/>
          <a:stretch>
            <a:fillRect/>
          </a:stretch>
        </p:blipFill>
        <p:spPr>
          <a:xfrm>
            <a:off x="-1" y="0"/>
            <a:ext cx="12185523" cy="6858000"/>
          </a:xfrm>
          <a:prstGeom prst="rect">
            <a:avLst/>
          </a:prstGeom>
        </p:spPr>
      </p:pic>
    </p:spTree>
    <p:extLst>
      <p:ext uri="{BB962C8B-B14F-4D97-AF65-F5344CB8AC3E}">
        <p14:creationId xmlns:p14="http://schemas.microsoft.com/office/powerpoint/2010/main" val="289109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AI Type Readiness Map</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Not which AI to pursue — which AI your current organizational readiness can support without significant risk.</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170432"/>
            <a:ext cx="2926080" cy="347472"/>
          </a:xfrm>
          <a:prstGeom prst="rect">
            <a:avLst/>
          </a:prstGeom>
          <a:solidFill>
            <a:srgbClr val="162032"/>
          </a:solidFill>
          <a:ln/>
        </p:spPr>
      </p:sp>
      <p:sp>
        <p:nvSpPr>
          <p:cNvPr id="8" name="Shape 6"/>
          <p:cNvSpPr/>
          <p:nvPr/>
        </p:nvSpPr>
        <p:spPr>
          <a:xfrm>
            <a:off x="3291840" y="1170432"/>
            <a:ext cx="2194560" cy="347472"/>
          </a:xfrm>
          <a:prstGeom prst="rect">
            <a:avLst/>
          </a:prstGeom>
          <a:solidFill>
            <a:srgbClr val="162032"/>
          </a:solidFill>
          <a:ln/>
        </p:spPr>
      </p:sp>
      <p:sp>
        <p:nvSpPr>
          <p:cNvPr id="9" name="Shape 7"/>
          <p:cNvSpPr/>
          <p:nvPr/>
        </p:nvSpPr>
        <p:spPr>
          <a:xfrm>
            <a:off x="5577840" y="1170432"/>
            <a:ext cx="6400800" cy="347472"/>
          </a:xfrm>
          <a:prstGeom prst="rect">
            <a:avLst/>
          </a:prstGeom>
          <a:solidFill>
            <a:srgbClr val="162032"/>
          </a:solidFill>
          <a:ln/>
        </p:spPr>
      </p:sp>
      <p:sp>
        <p:nvSpPr>
          <p:cNvPr id="10" name="Text 8"/>
          <p:cNvSpPr/>
          <p:nvPr/>
        </p:nvSpPr>
        <p:spPr>
          <a:xfrm>
            <a:off x="365760" y="1170432"/>
            <a:ext cx="2743200" cy="347472"/>
          </a:xfrm>
          <a:prstGeom prst="rect">
            <a:avLst/>
          </a:prstGeom>
          <a:noFill/>
          <a:ln/>
        </p:spPr>
        <p:txBody>
          <a:bodyPr wrap="square"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AI Type</a:t>
            </a:r>
            <a:endParaRPr lang="en-US" sz="1100" dirty="0"/>
          </a:p>
        </p:txBody>
      </p:sp>
      <p:sp>
        <p:nvSpPr>
          <p:cNvPr id="11" name="Text 9"/>
          <p:cNvSpPr/>
          <p:nvPr/>
        </p:nvSpPr>
        <p:spPr>
          <a:xfrm>
            <a:off x="3337560" y="1170432"/>
            <a:ext cx="2103120" cy="34747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Readiness</a:t>
            </a:r>
            <a:endParaRPr lang="en-US" sz="1100" dirty="0"/>
          </a:p>
        </p:txBody>
      </p:sp>
      <p:sp>
        <p:nvSpPr>
          <p:cNvPr id="12" name="Text 10"/>
          <p:cNvSpPr/>
          <p:nvPr/>
        </p:nvSpPr>
        <p:spPr>
          <a:xfrm>
            <a:off x="5669280" y="1170432"/>
            <a:ext cx="6217920" cy="347472"/>
          </a:xfrm>
          <a:prstGeom prst="rect">
            <a:avLst/>
          </a:prstGeom>
          <a:noFill/>
          <a:ln/>
        </p:spPr>
        <p:txBody>
          <a:bodyPr wrap="square"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Limiting Factor &amp; Advisory Note</a:t>
            </a:r>
            <a:endParaRPr lang="en-US" sz="1100" dirty="0"/>
          </a:p>
        </p:txBody>
      </p:sp>
      <p:sp>
        <p:nvSpPr>
          <p:cNvPr id="13" name="Shape 11"/>
          <p:cNvSpPr/>
          <p:nvPr/>
        </p:nvSpPr>
        <p:spPr>
          <a:xfrm>
            <a:off x="274320" y="1572768"/>
            <a:ext cx="2926080" cy="896112"/>
          </a:xfrm>
          <a:prstGeom prst="rect">
            <a:avLst/>
          </a:prstGeom>
          <a:solidFill>
            <a:srgbClr val="162032"/>
          </a:solidFill>
          <a:ln/>
        </p:spPr>
      </p:sp>
      <p:sp>
        <p:nvSpPr>
          <p:cNvPr id="14" name="Text 12"/>
          <p:cNvSpPr/>
          <p:nvPr/>
        </p:nvSpPr>
        <p:spPr>
          <a:xfrm>
            <a:off x="384048" y="1645920"/>
            <a:ext cx="2743200" cy="347472"/>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Assistive AI</a:t>
            </a:r>
            <a:endParaRPr lang="en-US" sz="1300" dirty="0"/>
          </a:p>
        </p:txBody>
      </p:sp>
      <p:sp>
        <p:nvSpPr>
          <p:cNvPr id="15" name="Text 13"/>
          <p:cNvSpPr/>
          <p:nvPr/>
        </p:nvSpPr>
        <p:spPr>
          <a:xfrm>
            <a:off x="384048" y="2048256"/>
            <a:ext cx="2743200" cy="329184"/>
          </a:xfrm>
          <a:prstGeom prst="rect">
            <a:avLst/>
          </a:prstGeom>
          <a:noFill/>
          <a:ln/>
        </p:spPr>
        <p:txBody>
          <a:bodyPr wrap="square" rtlCol="0" anchor="ctr"/>
          <a:lstStyle/>
          <a:p>
            <a:pPr marL="0" indent="0">
              <a:buNone/>
            </a:pPr>
            <a:r>
              <a:rPr lang="en-US" sz="900" i="1" dirty="0">
                <a:solidFill>
                  <a:srgbClr val="DCFCE7"/>
                </a:solidFill>
                <a:latin typeface="Calibri" pitchFamily="34" charset="0"/>
                <a:ea typeface="Calibri" pitchFamily="34" charset="-122"/>
                <a:cs typeface="Calibri" pitchFamily="34" charset="-120"/>
              </a:rPr>
              <a:t>Copilot, ChatGPT</a:t>
            </a:r>
            <a:endParaRPr lang="en-US" sz="900" dirty="0"/>
          </a:p>
        </p:txBody>
      </p:sp>
      <p:sp>
        <p:nvSpPr>
          <p:cNvPr id="16" name="Shape 14"/>
          <p:cNvSpPr/>
          <p:nvPr/>
        </p:nvSpPr>
        <p:spPr>
          <a:xfrm>
            <a:off x="3291840" y="1572768"/>
            <a:ext cx="2194560" cy="896112"/>
          </a:xfrm>
          <a:prstGeom prst="rect">
            <a:avLst/>
          </a:prstGeom>
          <a:solidFill>
            <a:srgbClr val="F59E0B"/>
          </a:solidFill>
          <a:ln/>
        </p:spPr>
      </p:sp>
      <p:sp>
        <p:nvSpPr>
          <p:cNvPr id="17" name="Text 15"/>
          <p:cNvSpPr/>
          <p:nvPr/>
        </p:nvSpPr>
        <p:spPr>
          <a:xfrm>
            <a:off x="3337560" y="1645920"/>
            <a:ext cx="2103120" cy="749808"/>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PROCEED WITH CAUTION</a:t>
            </a:r>
            <a:endParaRPr lang="en-US" sz="1100" dirty="0"/>
          </a:p>
        </p:txBody>
      </p:sp>
      <p:sp>
        <p:nvSpPr>
          <p:cNvPr id="18" name="Shape 16"/>
          <p:cNvSpPr/>
          <p:nvPr/>
        </p:nvSpPr>
        <p:spPr>
          <a:xfrm>
            <a:off x="5577840" y="1572768"/>
            <a:ext cx="6400800" cy="896112"/>
          </a:xfrm>
          <a:prstGeom prst="rect">
            <a:avLst/>
          </a:prstGeom>
          <a:solidFill>
            <a:srgbClr val="F1F5F9"/>
          </a:solidFill>
          <a:ln w="12700">
            <a:solidFill>
              <a:srgbClr val="E2E8F0"/>
            </a:solidFill>
            <a:prstDash val="solid"/>
          </a:ln>
        </p:spPr>
      </p:sp>
      <p:sp>
        <p:nvSpPr>
          <p:cNvPr id="19" name="Text 17"/>
          <p:cNvSpPr/>
          <p:nvPr/>
        </p:nvSpPr>
        <p:spPr>
          <a:xfrm>
            <a:off x="5687568" y="1645920"/>
            <a:ext cx="6181344" cy="749808"/>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Workforce capability sufficient. Governance needs strengthening before scaling — data exposure and shadow AI risk. Readiness does not equal priority: confirm value case before expanding.</a:t>
            </a:r>
            <a:endParaRPr lang="en-US" sz="1050" dirty="0"/>
          </a:p>
        </p:txBody>
      </p:sp>
      <p:sp>
        <p:nvSpPr>
          <p:cNvPr id="20" name="Shape 18"/>
          <p:cNvSpPr/>
          <p:nvPr/>
        </p:nvSpPr>
        <p:spPr>
          <a:xfrm>
            <a:off x="274320" y="2560320"/>
            <a:ext cx="2926080" cy="896112"/>
          </a:xfrm>
          <a:prstGeom prst="rect">
            <a:avLst/>
          </a:prstGeom>
          <a:solidFill>
            <a:srgbClr val="162032"/>
          </a:solidFill>
          <a:ln/>
        </p:spPr>
      </p:sp>
      <p:sp>
        <p:nvSpPr>
          <p:cNvPr id="21" name="Text 19"/>
          <p:cNvSpPr/>
          <p:nvPr/>
        </p:nvSpPr>
        <p:spPr>
          <a:xfrm>
            <a:off x="384048" y="2633472"/>
            <a:ext cx="2743200" cy="347472"/>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Embedded AI</a:t>
            </a:r>
            <a:endParaRPr lang="en-US" sz="1300" dirty="0"/>
          </a:p>
        </p:txBody>
      </p:sp>
      <p:sp>
        <p:nvSpPr>
          <p:cNvPr id="22" name="Text 20"/>
          <p:cNvSpPr/>
          <p:nvPr/>
        </p:nvSpPr>
        <p:spPr>
          <a:xfrm>
            <a:off x="384048" y="3035808"/>
            <a:ext cx="2743200" cy="329184"/>
          </a:xfrm>
          <a:prstGeom prst="rect">
            <a:avLst/>
          </a:prstGeom>
          <a:noFill/>
          <a:ln/>
        </p:spPr>
        <p:txBody>
          <a:bodyPr wrap="square" rtlCol="0" anchor="ctr"/>
          <a:lstStyle/>
          <a:p>
            <a:pPr marL="0" indent="0">
              <a:buNone/>
            </a:pPr>
            <a:r>
              <a:rPr lang="en-US" sz="900" i="1" dirty="0">
                <a:solidFill>
                  <a:srgbClr val="DCFCE7"/>
                </a:solidFill>
                <a:latin typeface="Calibri" pitchFamily="34" charset="0"/>
                <a:ea typeface="Calibri" pitchFamily="34" charset="-122"/>
                <a:cs typeface="Calibri" pitchFamily="34" charset="-120"/>
              </a:rPr>
              <a:t>Fraud detection, recommendations</a:t>
            </a:r>
            <a:endParaRPr lang="en-US" sz="900" dirty="0"/>
          </a:p>
        </p:txBody>
      </p:sp>
      <p:sp>
        <p:nvSpPr>
          <p:cNvPr id="23" name="Shape 21"/>
          <p:cNvSpPr/>
          <p:nvPr/>
        </p:nvSpPr>
        <p:spPr>
          <a:xfrm>
            <a:off x="3291840" y="2560320"/>
            <a:ext cx="2194560" cy="896112"/>
          </a:xfrm>
          <a:prstGeom prst="rect">
            <a:avLst/>
          </a:prstGeom>
          <a:solidFill>
            <a:srgbClr val="16A34A"/>
          </a:solidFill>
          <a:ln/>
        </p:spPr>
      </p:sp>
      <p:sp>
        <p:nvSpPr>
          <p:cNvPr id="24" name="Text 22"/>
          <p:cNvSpPr/>
          <p:nvPr/>
        </p:nvSpPr>
        <p:spPr>
          <a:xfrm>
            <a:off x="3337560" y="2633472"/>
            <a:ext cx="2103120" cy="749808"/>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HIGH READINESS</a:t>
            </a:r>
            <a:endParaRPr lang="en-US" sz="1100" dirty="0"/>
          </a:p>
        </p:txBody>
      </p:sp>
      <p:sp>
        <p:nvSpPr>
          <p:cNvPr id="25" name="Shape 23"/>
          <p:cNvSpPr/>
          <p:nvPr/>
        </p:nvSpPr>
        <p:spPr>
          <a:xfrm>
            <a:off x="5577840" y="2560320"/>
            <a:ext cx="6400800" cy="896112"/>
          </a:xfrm>
          <a:prstGeom prst="rect">
            <a:avLst/>
          </a:prstGeom>
          <a:solidFill>
            <a:srgbClr val="FFFFFF"/>
          </a:solidFill>
          <a:ln w="12700">
            <a:solidFill>
              <a:srgbClr val="E2E8F0"/>
            </a:solidFill>
            <a:prstDash val="solid"/>
          </a:ln>
        </p:spPr>
      </p:sp>
      <p:sp>
        <p:nvSpPr>
          <p:cNvPr id="26" name="Text 24"/>
          <p:cNvSpPr/>
          <p:nvPr/>
        </p:nvSpPr>
        <p:spPr>
          <a:xfrm>
            <a:off x="5687568" y="2633472"/>
            <a:ext cx="6181344" cy="749808"/>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Lowest organizational risk. Current readiness supports deployment. Vendor-embedded AI governance needs documentation. Just because you can does not mean you should — validate the value case first.</a:t>
            </a:r>
            <a:endParaRPr lang="en-US" sz="1050" dirty="0"/>
          </a:p>
        </p:txBody>
      </p:sp>
      <p:sp>
        <p:nvSpPr>
          <p:cNvPr id="27" name="Shape 25"/>
          <p:cNvSpPr/>
          <p:nvPr/>
        </p:nvSpPr>
        <p:spPr>
          <a:xfrm>
            <a:off x="274320" y="3547872"/>
            <a:ext cx="2926080" cy="896112"/>
          </a:xfrm>
          <a:prstGeom prst="rect">
            <a:avLst/>
          </a:prstGeom>
          <a:solidFill>
            <a:srgbClr val="162032"/>
          </a:solidFill>
          <a:ln/>
        </p:spPr>
      </p:sp>
      <p:sp>
        <p:nvSpPr>
          <p:cNvPr id="28" name="Text 26"/>
          <p:cNvSpPr/>
          <p:nvPr/>
        </p:nvSpPr>
        <p:spPr>
          <a:xfrm>
            <a:off x="384048" y="3621024"/>
            <a:ext cx="2743200" cy="347472"/>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Process AI</a:t>
            </a:r>
            <a:endParaRPr lang="en-US" sz="1300" dirty="0"/>
          </a:p>
        </p:txBody>
      </p:sp>
      <p:sp>
        <p:nvSpPr>
          <p:cNvPr id="29" name="Text 27"/>
          <p:cNvSpPr/>
          <p:nvPr/>
        </p:nvSpPr>
        <p:spPr>
          <a:xfrm>
            <a:off x="384048" y="4023360"/>
            <a:ext cx="2743200" cy="329184"/>
          </a:xfrm>
          <a:prstGeom prst="rect">
            <a:avLst/>
          </a:prstGeom>
          <a:noFill/>
          <a:ln/>
        </p:spPr>
        <p:txBody>
          <a:bodyPr wrap="square" rtlCol="0" anchor="ctr"/>
          <a:lstStyle/>
          <a:p>
            <a:pPr marL="0" indent="0">
              <a:buNone/>
            </a:pPr>
            <a:r>
              <a:rPr lang="en-US" sz="900" i="1" dirty="0">
                <a:solidFill>
                  <a:srgbClr val="DCFCE7"/>
                </a:solidFill>
                <a:latin typeface="Calibri" pitchFamily="34" charset="0"/>
                <a:ea typeface="Calibri" pitchFamily="34" charset="-122"/>
                <a:cs typeface="Calibri" pitchFamily="34" charset="-120"/>
              </a:rPr>
              <a:t>RPA, document automation</a:t>
            </a:r>
            <a:endParaRPr lang="en-US" sz="900" dirty="0"/>
          </a:p>
        </p:txBody>
      </p:sp>
      <p:sp>
        <p:nvSpPr>
          <p:cNvPr id="30" name="Shape 28"/>
          <p:cNvSpPr/>
          <p:nvPr/>
        </p:nvSpPr>
        <p:spPr>
          <a:xfrm>
            <a:off x="3291840" y="3547872"/>
            <a:ext cx="2194560" cy="896112"/>
          </a:xfrm>
          <a:prstGeom prst="rect">
            <a:avLst/>
          </a:prstGeom>
          <a:solidFill>
            <a:srgbClr val="F59E0B"/>
          </a:solidFill>
          <a:ln/>
        </p:spPr>
      </p:sp>
      <p:sp>
        <p:nvSpPr>
          <p:cNvPr id="31" name="Text 29"/>
          <p:cNvSpPr/>
          <p:nvPr/>
        </p:nvSpPr>
        <p:spPr>
          <a:xfrm>
            <a:off x="3337560" y="3621024"/>
            <a:ext cx="2103120" cy="749808"/>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CAUTION</a:t>
            </a:r>
            <a:endParaRPr lang="en-US" sz="1100" dirty="0"/>
          </a:p>
        </p:txBody>
      </p:sp>
      <p:sp>
        <p:nvSpPr>
          <p:cNvPr id="32" name="Shape 30"/>
          <p:cNvSpPr/>
          <p:nvPr/>
        </p:nvSpPr>
        <p:spPr>
          <a:xfrm>
            <a:off x="5577840" y="3547872"/>
            <a:ext cx="6400800" cy="896112"/>
          </a:xfrm>
          <a:prstGeom prst="rect">
            <a:avLst/>
          </a:prstGeom>
          <a:solidFill>
            <a:srgbClr val="F1F5F9"/>
          </a:solidFill>
          <a:ln w="12700">
            <a:solidFill>
              <a:srgbClr val="E2E8F0"/>
            </a:solidFill>
            <a:prstDash val="solid"/>
          </a:ln>
        </p:spPr>
      </p:sp>
      <p:sp>
        <p:nvSpPr>
          <p:cNvPr id="33" name="Text 31"/>
          <p:cNvSpPr/>
          <p:nvPr/>
        </p:nvSpPr>
        <p:spPr>
          <a:xfrm>
            <a:off x="5687568" y="3621024"/>
            <a:ext cx="6181344" cy="749808"/>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Process documentation and consistency gaps will limit reliability at scale. Requires standardization in targeted areas before deployment — automating inconsistent processes produces inconsistent outcomes.</a:t>
            </a:r>
            <a:endParaRPr lang="en-US" sz="1050" dirty="0"/>
          </a:p>
        </p:txBody>
      </p:sp>
      <p:sp>
        <p:nvSpPr>
          <p:cNvPr id="34" name="Shape 32"/>
          <p:cNvSpPr/>
          <p:nvPr/>
        </p:nvSpPr>
        <p:spPr>
          <a:xfrm>
            <a:off x="274320" y="4535424"/>
            <a:ext cx="2926080" cy="896112"/>
          </a:xfrm>
          <a:prstGeom prst="rect">
            <a:avLst/>
          </a:prstGeom>
          <a:solidFill>
            <a:srgbClr val="162032"/>
          </a:solidFill>
          <a:ln/>
        </p:spPr>
      </p:sp>
      <p:sp>
        <p:nvSpPr>
          <p:cNvPr id="35" name="Text 33"/>
          <p:cNvSpPr/>
          <p:nvPr/>
        </p:nvSpPr>
        <p:spPr>
          <a:xfrm>
            <a:off x="384048" y="4608576"/>
            <a:ext cx="2743200" cy="347472"/>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Analytical AI</a:t>
            </a:r>
            <a:endParaRPr lang="en-US" sz="1300" dirty="0"/>
          </a:p>
        </p:txBody>
      </p:sp>
      <p:sp>
        <p:nvSpPr>
          <p:cNvPr id="36" name="Text 34"/>
          <p:cNvSpPr/>
          <p:nvPr/>
        </p:nvSpPr>
        <p:spPr>
          <a:xfrm>
            <a:off x="384048" y="5010912"/>
            <a:ext cx="2743200" cy="329184"/>
          </a:xfrm>
          <a:prstGeom prst="rect">
            <a:avLst/>
          </a:prstGeom>
          <a:noFill/>
          <a:ln/>
        </p:spPr>
        <p:txBody>
          <a:bodyPr wrap="square" rtlCol="0" anchor="ctr"/>
          <a:lstStyle/>
          <a:p>
            <a:pPr marL="0" indent="0">
              <a:buNone/>
            </a:pPr>
            <a:r>
              <a:rPr lang="en-US" sz="900" i="1" dirty="0">
                <a:solidFill>
                  <a:srgbClr val="DCFCE7"/>
                </a:solidFill>
                <a:latin typeface="Calibri" pitchFamily="34" charset="0"/>
                <a:ea typeface="Calibri" pitchFamily="34" charset="-122"/>
                <a:cs typeface="Calibri" pitchFamily="34" charset="-120"/>
              </a:rPr>
              <a:t>Predictive models, BI</a:t>
            </a:r>
            <a:endParaRPr lang="en-US" sz="900" dirty="0"/>
          </a:p>
        </p:txBody>
      </p:sp>
      <p:sp>
        <p:nvSpPr>
          <p:cNvPr id="37" name="Shape 35"/>
          <p:cNvSpPr/>
          <p:nvPr/>
        </p:nvSpPr>
        <p:spPr>
          <a:xfrm>
            <a:off x="3291840" y="4535424"/>
            <a:ext cx="2194560" cy="896112"/>
          </a:xfrm>
          <a:prstGeom prst="rect">
            <a:avLst/>
          </a:prstGeom>
          <a:solidFill>
            <a:srgbClr val="DC2626"/>
          </a:solidFill>
          <a:ln/>
        </p:spPr>
      </p:sp>
      <p:sp>
        <p:nvSpPr>
          <p:cNvPr id="38" name="Text 36"/>
          <p:cNvSpPr/>
          <p:nvPr/>
        </p:nvSpPr>
        <p:spPr>
          <a:xfrm>
            <a:off x="3337560" y="4608576"/>
            <a:ext cx="2103120" cy="749808"/>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PREMATURE</a:t>
            </a:r>
            <a:endParaRPr lang="en-US" sz="1100" dirty="0"/>
          </a:p>
        </p:txBody>
      </p:sp>
      <p:sp>
        <p:nvSpPr>
          <p:cNvPr id="39" name="Shape 37"/>
          <p:cNvSpPr/>
          <p:nvPr/>
        </p:nvSpPr>
        <p:spPr>
          <a:xfrm>
            <a:off x="5577840" y="4535424"/>
            <a:ext cx="6400800" cy="896112"/>
          </a:xfrm>
          <a:prstGeom prst="rect">
            <a:avLst/>
          </a:prstGeom>
          <a:solidFill>
            <a:srgbClr val="FFFFFF"/>
          </a:solidFill>
          <a:ln w="12700">
            <a:solidFill>
              <a:srgbClr val="E2E8F0"/>
            </a:solidFill>
            <a:prstDash val="solid"/>
          </a:ln>
        </p:spPr>
      </p:sp>
      <p:sp>
        <p:nvSpPr>
          <p:cNvPr id="40" name="Text 38"/>
          <p:cNvSpPr/>
          <p:nvPr/>
        </p:nvSpPr>
        <p:spPr>
          <a:xfrm>
            <a:off x="5687568" y="4608576"/>
            <a:ext cx="6181344" cy="749808"/>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Data quality and trust gaps are the primary blocker. Data readiness is the prerequisite — not a parallel workstream. Attempting Analytical AI before this is resolved produces expensive pilots that cannot scale.</a:t>
            </a:r>
            <a:endParaRPr lang="en-US" sz="1050" dirty="0"/>
          </a:p>
        </p:txBody>
      </p:sp>
      <p:sp>
        <p:nvSpPr>
          <p:cNvPr id="41" name="Shape 39"/>
          <p:cNvSpPr/>
          <p:nvPr/>
        </p:nvSpPr>
        <p:spPr>
          <a:xfrm>
            <a:off x="274320" y="5522976"/>
            <a:ext cx="2926080" cy="896112"/>
          </a:xfrm>
          <a:prstGeom prst="rect">
            <a:avLst/>
          </a:prstGeom>
          <a:solidFill>
            <a:srgbClr val="162032"/>
          </a:solidFill>
          <a:ln/>
        </p:spPr>
      </p:sp>
      <p:sp>
        <p:nvSpPr>
          <p:cNvPr id="42" name="Text 40"/>
          <p:cNvSpPr/>
          <p:nvPr/>
        </p:nvSpPr>
        <p:spPr>
          <a:xfrm>
            <a:off x="384048" y="5596128"/>
            <a:ext cx="2743200" cy="347472"/>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Autonomous AI</a:t>
            </a:r>
            <a:endParaRPr lang="en-US" sz="1300" dirty="0"/>
          </a:p>
        </p:txBody>
      </p:sp>
      <p:sp>
        <p:nvSpPr>
          <p:cNvPr id="43" name="Text 41"/>
          <p:cNvSpPr/>
          <p:nvPr/>
        </p:nvSpPr>
        <p:spPr>
          <a:xfrm>
            <a:off x="384048" y="5998464"/>
            <a:ext cx="2743200" cy="329184"/>
          </a:xfrm>
          <a:prstGeom prst="rect">
            <a:avLst/>
          </a:prstGeom>
          <a:noFill/>
          <a:ln/>
        </p:spPr>
        <p:txBody>
          <a:bodyPr wrap="square" rtlCol="0" anchor="ctr"/>
          <a:lstStyle/>
          <a:p>
            <a:pPr marL="0" indent="0">
              <a:buNone/>
            </a:pPr>
            <a:r>
              <a:rPr lang="en-US" sz="900" i="1" dirty="0">
                <a:solidFill>
                  <a:srgbClr val="DCFCE7"/>
                </a:solidFill>
                <a:latin typeface="Calibri" pitchFamily="34" charset="0"/>
                <a:ea typeface="Calibri" pitchFamily="34" charset="-122"/>
                <a:cs typeface="Calibri" pitchFamily="34" charset="-120"/>
              </a:rPr>
              <a:t>Self-directed workflows</a:t>
            </a:r>
            <a:endParaRPr lang="en-US" sz="900" dirty="0"/>
          </a:p>
        </p:txBody>
      </p:sp>
      <p:sp>
        <p:nvSpPr>
          <p:cNvPr id="44" name="Shape 42"/>
          <p:cNvSpPr/>
          <p:nvPr/>
        </p:nvSpPr>
        <p:spPr>
          <a:xfrm>
            <a:off x="3291840" y="5522976"/>
            <a:ext cx="2194560" cy="896112"/>
          </a:xfrm>
          <a:prstGeom prst="rect">
            <a:avLst/>
          </a:prstGeom>
          <a:solidFill>
            <a:srgbClr val="DC2626"/>
          </a:solidFill>
          <a:ln/>
        </p:spPr>
      </p:sp>
      <p:sp>
        <p:nvSpPr>
          <p:cNvPr id="45" name="Text 43"/>
          <p:cNvSpPr/>
          <p:nvPr/>
        </p:nvSpPr>
        <p:spPr>
          <a:xfrm>
            <a:off x="3337560" y="5596128"/>
            <a:ext cx="2103120" cy="749808"/>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PREMATURE</a:t>
            </a:r>
            <a:endParaRPr lang="en-US" sz="1100" dirty="0"/>
          </a:p>
        </p:txBody>
      </p:sp>
      <p:sp>
        <p:nvSpPr>
          <p:cNvPr id="46" name="Shape 44"/>
          <p:cNvSpPr/>
          <p:nvPr/>
        </p:nvSpPr>
        <p:spPr>
          <a:xfrm>
            <a:off x="5577840" y="5522976"/>
            <a:ext cx="6400800" cy="896112"/>
          </a:xfrm>
          <a:prstGeom prst="rect">
            <a:avLst/>
          </a:prstGeom>
          <a:solidFill>
            <a:srgbClr val="F1F5F9"/>
          </a:solidFill>
          <a:ln w="12700">
            <a:solidFill>
              <a:srgbClr val="E2E8F0"/>
            </a:solidFill>
            <a:prstDash val="solid"/>
          </a:ln>
        </p:spPr>
      </p:sp>
      <p:sp>
        <p:nvSpPr>
          <p:cNvPr id="47" name="Text 45"/>
          <p:cNvSpPr/>
          <p:nvPr/>
        </p:nvSpPr>
        <p:spPr>
          <a:xfrm>
            <a:off x="5687568" y="5596128"/>
            <a:ext cx="6181344" cy="749808"/>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Governance, accountability frameworks, and data readiness are all insufficient. Attempting deployment at current readiness creates accountability gaps that are very difficult to close retroactively.</a:t>
            </a:r>
            <a:endParaRPr lang="en-US" sz="1050" dirty="0"/>
          </a:p>
        </p:txBody>
      </p:sp>
      <p:sp>
        <p:nvSpPr>
          <p:cNvPr id="48" name="Shape 46"/>
          <p:cNvSpPr/>
          <p:nvPr/>
        </p:nvSpPr>
        <p:spPr>
          <a:xfrm>
            <a:off x="274320" y="6492240"/>
            <a:ext cx="11704320" cy="274320"/>
          </a:xfrm>
          <a:prstGeom prst="rect">
            <a:avLst/>
          </a:prstGeom>
          <a:solidFill>
            <a:srgbClr val="FFFBEB"/>
          </a:solidFill>
          <a:ln w="12700">
            <a:solidFill>
              <a:srgbClr val="F59E0B"/>
            </a:solidFill>
            <a:prstDash val="solid"/>
          </a:ln>
        </p:spPr>
      </p:sp>
      <p:sp>
        <p:nvSpPr>
          <p:cNvPr id="49" name="Text 47"/>
          <p:cNvSpPr/>
          <p:nvPr/>
        </p:nvSpPr>
        <p:spPr>
          <a:xfrm>
            <a:off x="411480" y="6510528"/>
            <a:ext cx="11430000" cy="237744"/>
          </a:xfrm>
          <a:prstGeom prst="rect">
            <a:avLst/>
          </a:prstGeom>
          <a:noFill/>
          <a:ln/>
        </p:spPr>
        <p:txBody>
          <a:bodyPr wrap="square" rtlCol="0" anchor="ctr"/>
          <a:lstStyle/>
          <a:p>
            <a:pPr marL="0" indent="0">
              <a:buNone/>
            </a:pPr>
            <a:r>
              <a:rPr lang="en-US" sz="1000" i="1" dirty="0">
                <a:solidFill>
                  <a:srgbClr val="92400E"/>
                </a:solidFill>
                <a:latin typeface="Calibri" pitchFamily="34" charset="0"/>
                <a:ea typeface="Calibri" pitchFamily="34" charset="-122"/>
                <a:cs typeface="Calibri" pitchFamily="34" charset="-120"/>
              </a:rPr>
              <a:t>Readiness indicates organizational capacity — not strategic priority. High readiness for a low-value AI type is not a reason to invest. Validate the value case first.</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3" name="Text 1"/>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Where You Stand: AI Ambition vs. Organizational Readiness</a:t>
            </a:r>
            <a:endParaRPr lang="en-US" sz="2800" dirty="0"/>
          </a:p>
        </p:txBody>
      </p:sp>
      <p:sp>
        <p:nvSpPr>
          <p:cNvPr id="4" name="Text 2"/>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The most common AI failure is not lack of ambition — it is ambition that outpaces the organization's ability to deliver.</a:t>
            </a:r>
            <a:endParaRPr lang="en-US" sz="1300" dirty="0"/>
          </a:p>
        </p:txBody>
      </p:sp>
      <p:sp>
        <p:nvSpPr>
          <p:cNvPr id="5" name="Shape 3"/>
          <p:cNvSpPr/>
          <p:nvPr/>
        </p:nvSpPr>
        <p:spPr>
          <a:xfrm>
            <a:off x="274320" y="1115568"/>
            <a:ext cx="11704320" cy="27432"/>
          </a:xfrm>
          <a:prstGeom prst="rect">
            <a:avLst/>
          </a:prstGeom>
          <a:solidFill>
            <a:srgbClr val="22C55E"/>
          </a:solidFill>
          <a:ln/>
        </p:spPr>
      </p:sp>
      <p:sp>
        <p:nvSpPr>
          <p:cNvPr id="6" name="Shape 4"/>
          <p:cNvSpPr/>
          <p:nvPr/>
        </p:nvSpPr>
        <p:spPr>
          <a:xfrm>
            <a:off x="1097280" y="1078992"/>
            <a:ext cx="10881360" cy="256032"/>
          </a:xfrm>
          <a:prstGeom prst="rect">
            <a:avLst/>
          </a:prstGeom>
          <a:solidFill>
            <a:srgbClr val="F1F5F9"/>
          </a:solidFill>
          <a:ln/>
        </p:spPr>
      </p:sp>
      <p:sp>
        <p:nvSpPr>
          <p:cNvPr id="7" name="Text 5"/>
          <p:cNvSpPr/>
          <p:nvPr/>
        </p:nvSpPr>
        <p:spPr>
          <a:xfrm>
            <a:off x="1097280" y="1078992"/>
            <a:ext cx="10881360" cy="256032"/>
          </a:xfrm>
          <a:prstGeom prst="rect">
            <a:avLst/>
          </a:prstGeom>
          <a:noFill/>
          <a:ln/>
        </p:spPr>
        <p:txBody>
          <a:bodyPr wrap="square" rtlCol="0" anchor="ctr"/>
          <a:lstStyle/>
          <a:p>
            <a:pPr marL="0" indent="0" algn="ctr">
              <a:buNone/>
            </a:pPr>
            <a:r>
              <a:rPr lang="en-US" sz="1000" b="1" kern="0" spc="100" dirty="0">
                <a:solidFill>
                  <a:srgbClr val="64748B"/>
                </a:solidFill>
                <a:latin typeface="Calibri" pitchFamily="34" charset="0"/>
                <a:ea typeface="Calibri" pitchFamily="34" charset="-122"/>
                <a:cs typeface="Calibri" pitchFamily="34" charset="-120"/>
              </a:rPr>
              <a:t>ORGANIZATIONAL READINESS</a:t>
            </a:r>
            <a:endParaRPr lang="en-US" sz="1000" dirty="0"/>
          </a:p>
        </p:txBody>
      </p:sp>
      <p:sp>
        <p:nvSpPr>
          <p:cNvPr id="8" name="Text 6"/>
          <p:cNvSpPr/>
          <p:nvPr/>
        </p:nvSpPr>
        <p:spPr>
          <a:xfrm>
            <a:off x="1097280" y="804672"/>
            <a:ext cx="5440680" cy="228600"/>
          </a:xfrm>
          <a:prstGeom prst="rect">
            <a:avLst/>
          </a:prstGeom>
          <a:noFill/>
          <a:ln/>
        </p:spPr>
        <p:txBody>
          <a:bodyPr wrap="square" rtlCol="0" anchor="ctr"/>
          <a:lstStyle/>
          <a:p>
            <a:pPr marL="0" indent="0">
              <a:buNone/>
            </a:pPr>
            <a:r>
              <a:rPr lang="en-US" sz="900" dirty="0">
                <a:solidFill>
                  <a:srgbClr val="64748B"/>
                </a:solidFill>
                <a:latin typeface="Calibri" pitchFamily="34" charset="0"/>
                <a:ea typeface="Calibri" pitchFamily="34" charset="-122"/>
                <a:cs typeface="Calibri" pitchFamily="34" charset="-120"/>
              </a:rPr>
              <a:t>Low</a:t>
            </a:r>
            <a:endParaRPr lang="en-US" sz="900" dirty="0"/>
          </a:p>
        </p:txBody>
      </p:sp>
      <p:sp>
        <p:nvSpPr>
          <p:cNvPr id="9" name="Text 7"/>
          <p:cNvSpPr/>
          <p:nvPr/>
        </p:nvSpPr>
        <p:spPr>
          <a:xfrm>
            <a:off x="6537960" y="804672"/>
            <a:ext cx="5440680" cy="228600"/>
          </a:xfrm>
          <a:prstGeom prst="rect">
            <a:avLst/>
          </a:prstGeom>
          <a:noFill/>
          <a:ln/>
        </p:spPr>
        <p:txBody>
          <a:bodyPr wrap="square" rtlCol="0" anchor="ctr"/>
          <a:lstStyle/>
          <a:p>
            <a:pPr marL="0" indent="0" algn="r">
              <a:buNone/>
            </a:pPr>
            <a:r>
              <a:rPr lang="en-US" sz="900" dirty="0">
                <a:solidFill>
                  <a:srgbClr val="64748B"/>
                </a:solidFill>
                <a:latin typeface="Calibri" pitchFamily="34" charset="0"/>
                <a:ea typeface="Calibri" pitchFamily="34" charset="-122"/>
                <a:cs typeface="Calibri" pitchFamily="34" charset="-120"/>
              </a:rPr>
              <a:t>High →</a:t>
            </a:r>
            <a:endParaRPr lang="en-US" sz="900" dirty="0"/>
          </a:p>
        </p:txBody>
      </p:sp>
      <p:sp>
        <p:nvSpPr>
          <p:cNvPr id="10" name="Shape 8"/>
          <p:cNvSpPr/>
          <p:nvPr/>
        </p:nvSpPr>
        <p:spPr>
          <a:xfrm>
            <a:off x="18288" y="1371600"/>
            <a:ext cx="1005840" cy="5257800"/>
          </a:xfrm>
          <a:prstGeom prst="rect">
            <a:avLst/>
          </a:prstGeom>
          <a:solidFill>
            <a:srgbClr val="F1F5F9"/>
          </a:solidFill>
          <a:ln/>
        </p:spPr>
      </p:sp>
      <p:sp>
        <p:nvSpPr>
          <p:cNvPr id="11" name="Text 9"/>
          <p:cNvSpPr/>
          <p:nvPr/>
        </p:nvSpPr>
        <p:spPr>
          <a:xfrm>
            <a:off x="18288" y="1417320"/>
            <a:ext cx="1005840" cy="274320"/>
          </a:xfrm>
          <a:prstGeom prst="rect">
            <a:avLst/>
          </a:prstGeom>
          <a:noFill/>
          <a:ln/>
        </p:spPr>
        <p:txBody>
          <a:bodyPr wrap="square" rtlCol="0" anchor="ctr"/>
          <a:lstStyle/>
          <a:p>
            <a:pPr marL="0" indent="0" algn="ctr">
              <a:buNone/>
            </a:pPr>
            <a:r>
              <a:rPr lang="en-US" sz="900" dirty="0">
                <a:solidFill>
                  <a:srgbClr val="64748B"/>
                </a:solidFill>
                <a:latin typeface="Calibri" pitchFamily="34" charset="0"/>
                <a:ea typeface="Calibri" pitchFamily="34" charset="-122"/>
                <a:cs typeface="Calibri" pitchFamily="34" charset="-120"/>
              </a:rPr>
              <a:t>↑ High</a:t>
            </a:r>
            <a:endParaRPr lang="en-US" sz="900" dirty="0"/>
          </a:p>
        </p:txBody>
      </p:sp>
      <p:sp>
        <p:nvSpPr>
          <p:cNvPr id="12" name="Text 10"/>
          <p:cNvSpPr/>
          <p:nvPr/>
        </p:nvSpPr>
        <p:spPr>
          <a:xfrm>
            <a:off x="18288" y="3634740"/>
            <a:ext cx="1005840" cy="731520"/>
          </a:xfrm>
          <a:prstGeom prst="rect">
            <a:avLst/>
          </a:prstGeom>
          <a:noFill/>
          <a:ln/>
        </p:spPr>
        <p:txBody>
          <a:bodyPr wrap="square" rtlCol="0" anchor="ctr"/>
          <a:lstStyle/>
          <a:p>
            <a:pPr marL="0" indent="0" algn="ctr">
              <a:buNone/>
            </a:pPr>
            <a:r>
              <a:rPr lang="en-US" sz="1000" b="1" kern="0" spc="100" dirty="0">
                <a:solidFill>
                  <a:srgbClr val="64748B"/>
                </a:solidFill>
                <a:latin typeface="Calibri" pitchFamily="34" charset="0"/>
                <a:ea typeface="Calibri" pitchFamily="34" charset="-122"/>
                <a:cs typeface="Calibri" pitchFamily="34" charset="-120"/>
              </a:rPr>
              <a:t>AI AMBITION</a:t>
            </a:r>
            <a:endParaRPr lang="en-US" sz="1000" dirty="0"/>
          </a:p>
        </p:txBody>
      </p:sp>
      <p:sp>
        <p:nvSpPr>
          <p:cNvPr id="13" name="Text 11"/>
          <p:cNvSpPr/>
          <p:nvPr/>
        </p:nvSpPr>
        <p:spPr>
          <a:xfrm>
            <a:off x="18288" y="6309360"/>
            <a:ext cx="1005840" cy="274320"/>
          </a:xfrm>
          <a:prstGeom prst="rect">
            <a:avLst/>
          </a:prstGeom>
          <a:noFill/>
          <a:ln/>
        </p:spPr>
        <p:txBody>
          <a:bodyPr wrap="square" rtlCol="0" anchor="ctr"/>
          <a:lstStyle/>
          <a:p>
            <a:pPr marL="0" indent="0" algn="ctr">
              <a:buNone/>
            </a:pPr>
            <a:r>
              <a:rPr lang="en-US" sz="900" dirty="0">
                <a:solidFill>
                  <a:srgbClr val="64748B"/>
                </a:solidFill>
                <a:latin typeface="Calibri" pitchFamily="34" charset="0"/>
                <a:ea typeface="Calibri" pitchFamily="34" charset="-122"/>
                <a:cs typeface="Calibri" pitchFamily="34" charset="-120"/>
              </a:rPr>
              <a:t>Low ↓</a:t>
            </a:r>
            <a:endParaRPr lang="en-US" sz="900" dirty="0"/>
          </a:p>
        </p:txBody>
      </p:sp>
      <p:sp>
        <p:nvSpPr>
          <p:cNvPr id="14" name="Shape 12"/>
          <p:cNvSpPr/>
          <p:nvPr/>
        </p:nvSpPr>
        <p:spPr>
          <a:xfrm>
            <a:off x="1097280" y="1371600"/>
            <a:ext cx="5404104" cy="2592324"/>
          </a:xfrm>
          <a:prstGeom prst="rect">
            <a:avLst/>
          </a:prstGeom>
          <a:solidFill>
            <a:srgbClr val="DCFCE7">
              <a:alpha val="85000"/>
            </a:srgbClr>
          </a:solidFill>
          <a:ln w="12700">
            <a:solidFill>
              <a:srgbClr val="D1D5DB"/>
            </a:solidFill>
            <a:prstDash val="solid"/>
          </a:ln>
        </p:spPr>
      </p:sp>
      <p:sp>
        <p:nvSpPr>
          <p:cNvPr id="15" name="Text 13"/>
          <p:cNvSpPr/>
          <p:nvPr/>
        </p:nvSpPr>
        <p:spPr>
          <a:xfrm>
            <a:off x="1207008" y="1508760"/>
            <a:ext cx="5184648" cy="384048"/>
          </a:xfrm>
          <a:prstGeom prst="rect">
            <a:avLst/>
          </a:prstGeom>
          <a:noFill/>
          <a:ln/>
        </p:spPr>
        <p:txBody>
          <a:bodyPr wrap="square" rtlCol="0" anchor="ctr"/>
          <a:lstStyle/>
          <a:p>
            <a:pPr marL="0" indent="0">
              <a:buNone/>
            </a:pPr>
            <a:r>
              <a:rPr lang="en-US" sz="1400" b="1" dirty="0">
                <a:solidFill>
                  <a:srgbClr val="64748B"/>
                </a:solidFill>
                <a:latin typeface="Calibri" pitchFamily="34" charset="0"/>
                <a:ea typeface="Calibri" pitchFamily="34" charset="-122"/>
                <a:cs typeface="Calibri" pitchFamily="34" charset="-120"/>
              </a:rPr>
              <a:t>Underleveraged Capability</a:t>
            </a:r>
            <a:endParaRPr lang="en-US" sz="1400" dirty="0"/>
          </a:p>
        </p:txBody>
      </p:sp>
      <p:sp>
        <p:nvSpPr>
          <p:cNvPr id="16" name="Text 14"/>
          <p:cNvSpPr/>
          <p:nvPr/>
        </p:nvSpPr>
        <p:spPr>
          <a:xfrm>
            <a:off x="1207008" y="1938528"/>
            <a:ext cx="5184648" cy="1623060"/>
          </a:xfrm>
          <a:prstGeom prst="rect">
            <a:avLst/>
          </a:prstGeom>
          <a:noFill/>
          <a:ln/>
        </p:spPr>
        <p:txBody>
          <a:bodyPr wrap="square" rtlCol="0" anchor="ctr"/>
          <a:lstStyle/>
          <a:p>
            <a:pPr marL="0" indent="0">
              <a:buNone/>
            </a:pPr>
            <a:r>
              <a:rPr lang="en-US" sz="1050" dirty="0">
                <a:solidFill>
                  <a:srgbClr val="64748B"/>
                </a:solidFill>
                <a:latin typeface="Calibri" pitchFamily="34" charset="0"/>
                <a:ea typeface="Calibri" pitchFamily="34" charset="-122"/>
                <a:cs typeface="Calibri" pitchFamily="34" charset="-120"/>
              </a:rPr>
              <a:t>Readiness exists. Appetite has not caught up. The organization is leaving value on the table.</a:t>
            </a:r>
            <a:endParaRPr lang="en-US" sz="1050" dirty="0"/>
          </a:p>
        </p:txBody>
      </p:sp>
      <p:sp>
        <p:nvSpPr>
          <p:cNvPr id="17" name="Shape 15"/>
          <p:cNvSpPr/>
          <p:nvPr/>
        </p:nvSpPr>
        <p:spPr>
          <a:xfrm>
            <a:off x="6537960" y="1371600"/>
            <a:ext cx="5404104" cy="2592324"/>
          </a:xfrm>
          <a:prstGeom prst="rect">
            <a:avLst/>
          </a:prstGeom>
          <a:solidFill>
            <a:srgbClr val="ECFDF5">
              <a:alpha val="85000"/>
            </a:srgbClr>
          </a:solidFill>
          <a:ln w="12700">
            <a:solidFill>
              <a:srgbClr val="D1D5DB"/>
            </a:solidFill>
            <a:prstDash val="solid"/>
          </a:ln>
        </p:spPr>
      </p:sp>
      <p:sp>
        <p:nvSpPr>
          <p:cNvPr id="18" name="Text 16"/>
          <p:cNvSpPr/>
          <p:nvPr/>
        </p:nvSpPr>
        <p:spPr>
          <a:xfrm>
            <a:off x="6647688" y="1508760"/>
            <a:ext cx="5184648" cy="384048"/>
          </a:xfrm>
          <a:prstGeom prst="rect">
            <a:avLst/>
          </a:prstGeom>
          <a:noFill/>
          <a:ln/>
        </p:spPr>
        <p:txBody>
          <a:bodyPr wrap="square" rtlCol="0" anchor="ctr"/>
          <a:lstStyle/>
          <a:p>
            <a:pPr marL="0" indent="0">
              <a:buNone/>
            </a:pPr>
            <a:r>
              <a:rPr lang="en-US" sz="1400" b="1" dirty="0">
                <a:solidFill>
                  <a:srgbClr val="64748B"/>
                </a:solidFill>
                <a:latin typeface="Calibri" pitchFamily="34" charset="0"/>
                <a:ea typeface="Calibri" pitchFamily="34" charset="-122"/>
                <a:cs typeface="Calibri" pitchFamily="34" charset="-120"/>
              </a:rPr>
              <a:t>Strategic Amplifier</a:t>
            </a:r>
            <a:endParaRPr lang="en-US" sz="1400" dirty="0"/>
          </a:p>
        </p:txBody>
      </p:sp>
      <p:sp>
        <p:nvSpPr>
          <p:cNvPr id="19" name="Text 17"/>
          <p:cNvSpPr/>
          <p:nvPr/>
        </p:nvSpPr>
        <p:spPr>
          <a:xfrm>
            <a:off x="6647688" y="1938528"/>
            <a:ext cx="5184648" cy="1623060"/>
          </a:xfrm>
          <a:prstGeom prst="rect">
            <a:avLst/>
          </a:prstGeom>
          <a:noFill/>
          <a:ln/>
        </p:spPr>
        <p:txBody>
          <a:bodyPr wrap="square" rtlCol="0" anchor="ctr"/>
          <a:lstStyle/>
          <a:p>
            <a:pPr marL="0" indent="0">
              <a:buNone/>
            </a:pPr>
            <a:r>
              <a:rPr lang="en-US" sz="1050" dirty="0">
                <a:solidFill>
                  <a:srgbClr val="64748B"/>
                </a:solidFill>
                <a:latin typeface="Calibri" pitchFamily="34" charset="0"/>
                <a:ea typeface="Calibri" pitchFamily="34" charset="-122"/>
                <a:cs typeface="Calibri" pitchFamily="34" charset="-120"/>
              </a:rPr>
              <a:t>Ambition and readiness are matched. AI is connected to leverage. Target state.</a:t>
            </a:r>
            <a:endParaRPr lang="en-US" sz="1050" dirty="0"/>
          </a:p>
        </p:txBody>
      </p:sp>
      <p:sp>
        <p:nvSpPr>
          <p:cNvPr id="20" name="Shape 18"/>
          <p:cNvSpPr/>
          <p:nvPr/>
        </p:nvSpPr>
        <p:spPr>
          <a:xfrm>
            <a:off x="1097280" y="4000500"/>
            <a:ext cx="5404104" cy="2592324"/>
          </a:xfrm>
          <a:prstGeom prst="rect">
            <a:avLst/>
          </a:prstGeom>
          <a:solidFill>
            <a:srgbClr val="FEF2F2">
              <a:alpha val="85000"/>
            </a:srgbClr>
          </a:solidFill>
          <a:ln w="12700">
            <a:solidFill>
              <a:srgbClr val="D1D5DB"/>
            </a:solidFill>
            <a:prstDash val="solid"/>
          </a:ln>
        </p:spPr>
      </p:sp>
      <p:sp>
        <p:nvSpPr>
          <p:cNvPr id="21" name="Text 19"/>
          <p:cNvSpPr/>
          <p:nvPr/>
        </p:nvSpPr>
        <p:spPr>
          <a:xfrm>
            <a:off x="1207008" y="4137660"/>
            <a:ext cx="5184648" cy="384048"/>
          </a:xfrm>
          <a:prstGeom prst="rect">
            <a:avLst/>
          </a:prstGeom>
          <a:noFill/>
          <a:ln/>
        </p:spPr>
        <p:txBody>
          <a:bodyPr wrap="square" rtlCol="0" anchor="ctr"/>
          <a:lstStyle/>
          <a:p>
            <a:pPr marL="0" indent="0">
              <a:buNone/>
            </a:pPr>
            <a:r>
              <a:rPr lang="en-US" sz="1400" b="1" dirty="0">
                <a:solidFill>
                  <a:srgbClr val="64748B"/>
                </a:solidFill>
                <a:latin typeface="Calibri" pitchFamily="34" charset="0"/>
                <a:ea typeface="Calibri" pitchFamily="34" charset="-122"/>
                <a:cs typeface="Calibri" pitchFamily="34" charset="-120"/>
              </a:rPr>
              <a:t>Value Black Hole</a:t>
            </a:r>
            <a:endParaRPr lang="en-US" sz="1400" dirty="0"/>
          </a:p>
        </p:txBody>
      </p:sp>
      <p:sp>
        <p:nvSpPr>
          <p:cNvPr id="22" name="Text 20"/>
          <p:cNvSpPr/>
          <p:nvPr/>
        </p:nvSpPr>
        <p:spPr>
          <a:xfrm>
            <a:off x="1207008" y="4567428"/>
            <a:ext cx="5184648" cy="1623060"/>
          </a:xfrm>
          <a:prstGeom prst="rect">
            <a:avLst/>
          </a:prstGeom>
          <a:noFill/>
          <a:ln/>
        </p:spPr>
        <p:txBody>
          <a:bodyPr wrap="square" rtlCol="0" anchor="ctr"/>
          <a:lstStyle/>
          <a:p>
            <a:pPr marL="0" indent="0">
              <a:buNone/>
            </a:pPr>
            <a:r>
              <a:rPr lang="en-US" sz="1050" dirty="0">
                <a:solidFill>
                  <a:srgbClr val="64748B"/>
                </a:solidFill>
                <a:latin typeface="Calibri" pitchFamily="34" charset="0"/>
                <a:ea typeface="Calibri" pitchFamily="34" charset="-122"/>
                <a:cs typeface="Calibri" pitchFamily="34" charset="-120"/>
              </a:rPr>
              <a:t>High AI ambition, low organizational readiness. Activity without return. The most dangerous quadrant.</a:t>
            </a:r>
            <a:endParaRPr lang="en-US" sz="1050" dirty="0"/>
          </a:p>
        </p:txBody>
      </p:sp>
      <p:sp>
        <p:nvSpPr>
          <p:cNvPr id="23" name="Shape 21"/>
          <p:cNvSpPr/>
          <p:nvPr/>
        </p:nvSpPr>
        <p:spPr>
          <a:xfrm>
            <a:off x="6537960" y="4000500"/>
            <a:ext cx="5404104" cy="2592324"/>
          </a:xfrm>
          <a:prstGeom prst="rect">
            <a:avLst/>
          </a:prstGeom>
          <a:solidFill>
            <a:srgbClr val="F1F5F9"/>
          </a:solidFill>
          <a:ln w="12700">
            <a:solidFill>
              <a:srgbClr val="22C55E"/>
            </a:solidFill>
            <a:prstDash val="solid"/>
          </a:ln>
        </p:spPr>
      </p:sp>
      <p:sp>
        <p:nvSpPr>
          <p:cNvPr id="24" name="Shape 22"/>
          <p:cNvSpPr/>
          <p:nvPr/>
        </p:nvSpPr>
        <p:spPr>
          <a:xfrm>
            <a:off x="6537960" y="4000500"/>
            <a:ext cx="5404104" cy="292608"/>
          </a:xfrm>
          <a:prstGeom prst="rect">
            <a:avLst/>
          </a:prstGeom>
          <a:solidFill>
            <a:srgbClr val="22C55E"/>
          </a:solidFill>
          <a:ln/>
        </p:spPr>
      </p:sp>
      <p:sp>
        <p:nvSpPr>
          <p:cNvPr id="25" name="Text 23"/>
          <p:cNvSpPr/>
          <p:nvPr/>
        </p:nvSpPr>
        <p:spPr>
          <a:xfrm>
            <a:off x="6647688" y="4037076"/>
            <a:ext cx="5184648" cy="219456"/>
          </a:xfrm>
          <a:prstGeom prst="rect">
            <a:avLst/>
          </a:prstGeom>
          <a:noFill/>
          <a:ln/>
        </p:spPr>
        <p:txBody>
          <a:bodyPr wrap="square" rtlCol="0" anchor="ctr"/>
          <a:lstStyle/>
          <a:p>
            <a:pPr marL="0" indent="0">
              <a:buNone/>
            </a:pPr>
            <a:r>
              <a:rPr lang="en-US" sz="1000" b="1" dirty="0">
                <a:solidFill>
                  <a:srgbClr val="FFFFFF"/>
                </a:solidFill>
                <a:latin typeface="Calibri" pitchFamily="34" charset="0"/>
                <a:ea typeface="Calibri" pitchFamily="34" charset="-122"/>
                <a:cs typeface="Calibri" pitchFamily="34" charset="-120"/>
              </a:rPr>
              <a:t>● YOU ARE HERE</a:t>
            </a:r>
            <a:endParaRPr lang="en-US" sz="1000" dirty="0"/>
          </a:p>
        </p:txBody>
      </p:sp>
      <p:sp>
        <p:nvSpPr>
          <p:cNvPr id="26" name="Text 24"/>
          <p:cNvSpPr/>
          <p:nvPr/>
        </p:nvSpPr>
        <p:spPr>
          <a:xfrm>
            <a:off x="6647688" y="4366260"/>
            <a:ext cx="5184648" cy="384048"/>
          </a:xfrm>
          <a:prstGeom prst="rect">
            <a:avLst/>
          </a:prstGeom>
          <a:noFill/>
          <a:ln/>
        </p:spPr>
        <p:txBody>
          <a:bodyPr wrap="square" rtlCol="0" anchor="ctr"/>
          <a:lstStyle/>
          <a:p>
            <a:pPr marL="0" indent="0">
              <a:buNone/>
            </a:pPr>
            <a:r>
              <a:rPr lang="en-US" sz="1400" b="1" dirty="0">
                <a:solidFill>
                  <a:srgbClr val="162032"/>
                </a:solidFill>
                <a:latin typeface="Calibri" pitchFamily="34" charset="0"/>
                <a:cs typeface="Calibri" pitchFamily="34" charset="-120"/>
              </a:rPr>
              <a:t>Mismatched Momentum</a:t>
            </a:r>
            <a:endParaRPr lang="en-US" sz="1400" dirty="0"/>
          </a:p>
        </p:txBody>
      </p:sp>
      <p:sp>
        <p:nvSpPr>
          <p:cNvPr id="27" name="Text 25"/>
          <p:cNvSpPr/>
          <p:nvPr/>
        </p:nvSpPr>
        <p:spPr>
          <a:xfrm>
            <a:off x="6647688" y="4805172"/>
            <a:ext cx="5184648" cy="1623060"/>
          </a:xfrm>
          <a:prstGeom prst="rect">
            <a:avLst/>
          </a:prstGeom>
          <a:noFill/>
          <a:ln/>
        </p:spPr>
        <p:txBody>
          <a:bodyPr wrap="square" rtlCol="0" anchor="ctr"/>
          <a:lstStyle/>
          <a:p>
            <a:pPr marL="0" indent="0">
              <a:buNone/>
            </a:pPr>
            <a:r>
              <a:rPr lang="en-US" sz="1050" dirty="0">
                <a:solidFill>
                  <a:srgbClr val="162032"/>
                </a:solidFill>
                <a:latin typeface="Calibri" pitchFamily="34" charset="0"/>
                <a:ea typeface="Calibri" pitchFamily="34" charset="-122"/>
                <a:cs typeface="Calibri" pitchFamily="34" charset="-120"/>
              </a:rPr>
              <a:t>Moderate readiness — but value is invisible to leadership. This is where XYZ Organization sits today.</a:t>
            </a:r>
            <a:endParaRPr lang="en-US" sz="1050" dirty="0"/>
          </a:p>
        </p:txBody>
      </p:sp>
      <p:sp>
        <p:nvSpPr>
          <p:cNvPr id="28" name="Shape 26"/>
          <p:cNvSpPr/>
          <p:nvPr/>
        </p:nvSpPr>
        <p:spPr>
          <a:xfrm>
            <a:off x="6519672" y="1371600"/>
            <a:ext cx="36576" cy="5257800"/>
          </a:xfrm>
          <a:prstGeom prst="rect">
            <a:avLst/>
          </a:prstGeom>
          <a:solidFill>
            <a:srgbClr val="CCCCCC"/>
          </a:solidFill>
          <a:ln/>
        </p:spPr>
      </p:sp>
      <p:sp>
        <p:nvSpPr>
          <p:cNvPr id="29" name="Shape 27"/>
          <p:cNvSpPr/>
          <p:nvPr/>
        </p:nvSpPr>
        <p:spPr>
          <a:xfrm>
            <a:off x="1097280" y="3982212"/>
            <a:ext cx="10881360" cy="36576"/>
          </a:xfrm>
          <a:prstGeom prst="rect">
            <a:avLst/>
          </a:prstGeom>
          <a:solidFill>
            <a:srgbClr val="CCCCCC"/>
          </a:solid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What These Four Maps Tell You Together</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The pattern across all four maps is consistent. Together they confirm the primary finding.</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234440"/>
            <a:ext cx="5806440" cy="2286000"/>
          </a:xfrm>
          <a:prstGeom prst="rect">
            <a:avLst/>
          </a:prstGeom>
          <a:solidFill>
            <a:srgbClr val="F1F5F9"/>
          </a:solidFill>
          <a:ln w="12700">
            <a:solidFill>
              <a:srgbClr val="E2E8F0"/>
            </a:solidFill>
            <a:prstDash val="solid"/>
          </a:ln>
        </p:spPr>
      </p:sp>
      <p:sp>
        <p:nvSpPr>
          <p:cNvPr id="8" name="Shape 6"/>
          <p:cNvSpPr/>
          <p:nvPr/>
        </p:nvSpPr>
        <p:spPr>
          <a:xfrm>
            <a:off x="274320" y="1234440"/>
            <a:ext cx="5806440" cy="292608"/>
          </a:xfrm>
          <a:prstGeom prst="rect">
            <a:avLst/>
          </a:prstGeom>
          <a:solidFill>
            <a:srgbClr val="162032"/>
          </a:solidFill>
          <a:ln/>
        </p:spPr>
      </p:sp>
      <p:sp>
        <p:nvSpPr>
          <p:cNvPr id="9" name="Text 7"/>
          <p:cNvSpPr/>
          <p:nvPr/>
        </p:nvSpPr>
        <p:spPr>
          <a:xfrm>
            <a:off x="384048" y="1271016"/>
            <a:ext cx="5577840" cy="219456"/>
          </a:xfrm>
          <a:prstGeom prst="rect">
            <a:avLst/>
          </a:prstGeom>
          <a:noFill/>
          <a:ln/>
        </p:spPr>
        <p:txBody>
          <a:bodyPr wrap="square" rtlCol="0" anchor="ctr"/>
          <a:lstStyle/>
          <a:p>
            <a:pPr marL="0" indent="0">
              <a:buNone/>
            </a:pPr>
            <a:r>
              <a:rPr lang="en-US" sz="1000" b="1" dirty="0">
                <a:solidFill>
                  <a:srgbClr val="22C55E"/>
                </a:solidFill>
                <a:latin typeface="Calibri" pitchFamily="34" charset="0"/>
                <a:ea typeface="Calibri" pitchFamily="34" charset="-122"/>
                <a:cs typeface="Calibri" pitchFamily="34" charset="-120"/>
              </a:rPr>
              <a:t>AI Ambition vs Readiness</a:t>
            </a:r>
            <a:endParaRPr lang="en-US" sz="1000" dirty="0"/>
          </a:p>
        </p:txBody>
      </p:sp>
      <p:sp>
        <p:nvSpPr>
          <p:cNvPr id="10" name="Text 8"/>
          <p:cNvSpPr/>
          <p:nvPr/>
        </p:nvSpPr>
        <p:spPr>
          <a:xfrm>
            <a:off x="384048" y="1618488"/>
            <a:ext cx="5577840" cy="347472"/>
          </a:xfrm>
          <a:prstGeom prst="rect">
            <a:avLst/>
          </a:prstGeom>
          <a:noFill/>
          <a:ln/>
        </p:spPr>
        <p:txBody>
          <a:bodyPr wrap="square" rtlCol="0" anchor="ctr"/>
          <a:lstStyle/>
          <a:p>
            <a:pPr marL="0" indent="0">
              <a:buNone/>
            </a:pPr>
            <a:r>
              <a:rPr lang="en-US" sz="1400" b="1" dirty="0">
                <a:solidFill>
                  <a:srgbClr val="162032"/>
                </a:solidFill>
                <a:latin typeface="Calibri" pitchFamily="34" charset="0"/>
                <a:ea typeface="Calibri" pitchFamily="34" charset="-122"/>
                <a:cs typeface="Calibri" pitchFamily="34" charset="-120"/>
              </a:rPr>
              <a:t>Quiet Performer</a:t>
            </a:r>
            <a:endParaRPr lang="en-US" sz="1400" dirty="0"/>
          </a:p>
        </p:txBody>
      </p:sp>
      <p:sp>
        <p:nvSpPr>
          <p:cNvPr id="11" name="Text 9"/>
          <p:cNvSpPr/>
          <p:nvPr/>
        </p:nvSpPr>
        <p:spPr>
          <a:xfrm>
            <a:off x="384048" y="2039112"/>
            <a:ext cx="5577840" cy="132588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Moderate readiness sitting below AI ambition. The gap is real and closing it requires sequencing, not speed.</a:t>
            </a:r>
            <a:endParaRPr lang="en-US" sz="1100" dirty="0"/>
          </a:p>
        </p:txBody>
      </p:sp>
      <p:sp>
        <p:nvSpPr>
          <p:cNvPr id="12" name="Shape 10"/>
          <p:cNvSpPr/>
          <p:nvPr/>
        </p:nvSpPr>
        <p:spPr>
          <a:xfrm>
            <a:off x="6263640" y="1234440"/>
            <a:ext cx="5806440" cy="2286000"/>
          </a:xfrm>
          <a:prstGeom prst="rect">
            <a:avLst/>
          </a:prstGeom>
          <a:solidFill>
            <a:srgbClr val="FEF2F2"/>
          </a:solidFill>
          <a:ln w="12700">
            <a:solidFill>
              <a:srgbClr val="E2E8F0"/>
            </a:solidFill>
            <a:prstDash val="solid"/>
          </a:ln>
        </p:spPr>
      </p:sp>
      <p:sp>
        <p:nvSpPr>
          <p:cNvPr id="13" name="Shape 11"/>
          <p:cNvSpPr/>
          <p:nvPr/>
        </p:nvSpPr>
        <p:spPr>
          <a:xfrm>
            <a:off x="6263640" y="1234440"/>
            <a:ext cx="5806440" cy="292608"/>
          </a:xfrm>
          <a:prstGeom prst="rect">
            <a:avLst/>
          </a:prstGeom>
          <a:solidFill>
            <a:srgbClr val="162032"/>
          </a:solidFill>
          <a:ln/>
        </p:spPr>
      </p:sp>
      <p:sp>
        <p:nvSpPr>
          <p:cNvPr id="14" name="Text 12"/>
          <p:cNvSpPr/>
          <p:nvPr/>
        </p:nvSpPr>
        <p:spPr>
          <a:xfrm>
            <a:off x="6373368" y="1271016"/>
            <a:ext cx="5577840" cy="219456"/>
          </a:xfrm>
          <a:prstGeom prst="rect">
            <a:avLst/>
          </a:prstGeom>
          <a:noFill/>
          <a:ln/>
        </p:spPr>
        <p:txBody>
          <a:bodyPr wrap="square" rtlCol="0" anchor="ctr"/>
          <a:lstStyle/>
          <a:p>
            <a:pPr marL="0" indent="0">
              <a:buNone/>
            </a:pPr>
            <a:r>
              <a:rPr lang="en-US" sz="1000" b="1" dirty="0">
                <a:solidFill>
                  <a:srgbClr val="22C55E"/>
                </a:solidFill>
                <a:latin typeface="Calibri" pitchFamily="34" charset="0"/>
                <a:ea typeface="Calibri" pitchFamily="34" charset="-122"/>
                <a:cs typeface="Calibri" pitchFamily="34" charset="-120"/>
              </a:rPr>
              <a:t>AI Value Visibility vs Activity</a:t>
            </a:r>
            <a:endParaRPr lang="en-US" sz="1000" dirty="0"/>
          </a:p>
        </p:txBody>
      </p:sp>
      <p:sp>
        <p:nvSpPr>
          <p:cNvPr id="15" name="Text 13"/>
          <p:cNvSpPr/>
          <p:nvPr/>
        </p:nvSpPr>
        <p:spPr>
          <a:xfrm>
            <a:off x="6373368" y="1618488"/>
            <a:ext cx="5577840" cy="347472"/>
          </a:xfrm>
          <a:prstGeom prst="rect">
            <a:avLst/>
          </a:prstGeom>
          <a:noFill/>
          <a:ln/>
        </p:spPr>
        <p:txBody>
          <a:bodyPr wrap="square" rtlCol="0" anchor="ctr"/>
          <a:lstStyle/>
          <a:p>
            <a:pPr marL="0" indent="0">
              <a:buNone/>
            </a:pPr>
            <a:r>
              <a:rPr lang="en-US" sz="1400" b="1" dirty="0">
                <a:solidFill>
                  <a:srgbClr val="162032"/>
                </a:solidFill>
                <a:latin typeface="Calibri" pitchFamily="34" charset="0"/>
                <a:ea typeface="Calibri" pitchFamily="34" charset="-122"/>
                <a:cs typeface="Calibri" pitchFamily="34" charset="-120"/>
              </a:rPr>
              <a:t>Quiet Performer</a:t>
            </a:r>
            <a:endParaRPr lang="en-US" sz="1400" dirty="0"/>
          </a:p>
        </p:txBody>
      </p:sp>
      <p:sp>
        <p:nvSpPr>
          <p:cNvPr id="16" name="Text 14"/>
          <p:cNvSpPr/>
          <p:nvPr/>
        </p:nvSpPr>
        <p:spPr>
          <a:xfrm>
            <a:off x="6373368" y="2039112"/>
            <a:ext cx="5577840" cy="132588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Real AI activity producing real value — but leadership cannot see it. This is the primary constraint.</a:t>
            </a:r>
            <a:endParaRPr lang="en-US" sz="1100" dirty="0"/>
          </a:p>
        </p:txBody>
      </p:sp>
      <p:sp>
        <p:nvSpPr>
          <p:cNvPr id="17" name="Shape 15"/>
          <p:cNvSpPr/>
          <p:nvPr/>
        </p:nvSpPr>
        <p:spPr>
          <a:xfrm>
            <a:off x="274320" y="3703320"/>
            <a:ext cx="5806440" cy="2286000"/>
          </a:xfrm>
          <a:prstGeom prst="rect">
            <a:avLst/>
          </a:prstGeom>
          <a:solidFill>
            <a:srgbClr val="F1F5F9"/>
          </a:solidFill>
          <a:ln w="12700">
            <a:solidFill>
              <a:srgbClr val="E2E8F0"/>
            </a:solidFill>
            <a:prstDash val="solid"/>
          </a:ln>
        </p:spPr>
      </p:sp>
      <p:sp>
        <p:nvSpPr>
          <p:cNvPr id="18" name="Shape 16"/>
          <p:cNvSpPr/>
          <p:nvPr/>
        </p:nvSpPr>
        <p:spPr>
          <a:xfrm>
            <a:off x="274320" y="3703320"/>
            <a:ext cx="5806440" cy="292608"/>
          </a:xfrm>
          <a:prstGeom prst="rect">
            <a:avLst/>
          </a:prstGeom>
          <a:solidFill>
            <a:srgbClr val="162032"/>
          </a:solidFill>
          <a:ln/>
        </p:spPr>
      </p:sp>
      <p:sp>
        <p:nvSpPr>
          <p:cNvPr id="19" name="Text 17"/>
          <p:cNvSpPr/>
          <p:nvPr/>
        </p:nvSpPr>
        <p:spPr>
          <a:xfrm>
            <a:off x="384048" y="3739896"/>
            <a:ext cx="5577840" cy="219456"/>
          </a:xfrm>
          <a:prstGeom prst="rect">
            <a:avLst/>
          </a:prstGeom>
          <a:noFill/>
          <a:ln/>
        </p:spPr>
        <p:txBody>
          <a:bodyPr wrap="square" rtlCol="0" anchor="ctr"/>
          <a:lstStyle/>
          <a:p>
            <a:pPr marL="0" indent="0">
              <a:buNone/>
            </a:pPr>
            <a:r>
              <a:rPr lang="en-US" sz="1000" b="1" dirty="0">
                <a:solidFill>
                  <a:srgbClr val="22C55E"/>
                </a:solidFill>
                <a:latin typeface="Calibri" pitchFamily="34" charset="0"/>
                <a:ea typeface="Calibri" pitchFamily="34" charset="-122"/>
                <a:cs typeface="Calibri" pitchFamily="34" charset="-120"/>
              </a:rPr>
              <a:t>Governance vs Innovation</a:t>
            </a:r>
            <a:endParaRPr lang="en-US" sz="1000" dirty="0"/>
          </a:p>
        </p:txBody>
      </p:sp>
      <p:sp>
        <p:nvSpPr>
          <p:cNvPr id="20" name="Text 18"/>
          <p:cNvSpPr/>
          <p:nvPr/>
        </p:nvSpPr>
        <p:spPr>
          <a:xfrm>
            <a:off x="384048" y="4087368"/>
            <a:ext cx="5577840" cy="347472"/>
          </a:xfrm>
          <a:prstGeom prst="rect">
            <a:avLst/>
          </a:prstGeom>
          <a:noFill/>
          <a:ln/>
        </p:spPr>
        <p:txBody>
          <a:bodyPr wrap="square" rtlCol="0" anchor="ctr"/>
          <a:lstStyle/>
          <a:p>
            <a:pPr marL="0" indent="0">
              <a:buNone/>
            </a:pPr>
            <a:r>
              <a:rPr lang="en-US" sz="1400" b="1" dirty="0">
                <a:solidFill>
                  <a:srgbClr val="162032"/>
                </a:solidFill>
                <a:latin typeface="Calibri" pitchFamily="34" charset="0"/>
                <a:ea typeface="Calibri" pitchFamily="34" charset="-122"/>
                <a:cs typeface="Calibri" pitchFamily="34" charset="-120"/>
              </a:rPr>
              <a:t>Stalled Bureaucracy</a:t>
            </a:r>
            <a:endParaRPr lang="en-US" sz="1400" dirty="0"/>
          </a:p>
        </p:txBody>
      </p:sp>
      <p:sp>
        <p:nvSpPr>
          <p:cNvPr id="21" name="Text 19"/>
          <p:cNvSpPr/>
          <p:nvPr/>
        </p:nvSpPr>
        <p:spPr>
          <a:xfrm>
            <a:off x="384048" y="4507992"/>
            <a:ext cx="5577840" cy="132588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Governance is not yet enabling velocity. AI decisions are slow to make and slower to enforce.</a:t>
            </a:r>
            <a:endParaRPr lang="en-US" sz="1100" dirty="0"/>
          </a:p>
        </p:txBody>
      </p:sp>
      <p:sp>
        <p:nvSpPr>
          <p:cNvPr id="22" name="Shape 20"/>
          <p:cNvSpPr/>
          <p:nvPr/>
        </p:nvSpPr>
        <p:spPr>
          <a:xfrm>
            <a:off x="6263640" y="3703320"/>
            <a:ext cx="5806440" cy="2286000"/>
          </a:xfrm>
          <a:prstGeom prst="rect">
            <a:avLst/>
          </a:prstGeom>
          <a:solidFill>
            <a:srgbClr val="FFFBEB"/>
          </a:solidFill>
          <a:ln w="12700">
            <a:solidFill>
              <a:srgbClr val="E2E8F0"/>
            </a:solidFill>
            <a:prstDash val="solid"/>
          </a:ln>
        </p:spPr>
      </p:sp>
      <p:sp>
        <p:nvSpPr>
          <p:cNvPr id="23" name="Shape 21"/>
          <p:cNvSpPr/>
          <p:nvPr/>
        </p:nvSpPr>
        <p:spPr>
          <a:xfrm>
            <a:off x="6263640" y="3703320"/>
            <a:ext cx="5806440" cy="292608"/>
          </a:xfrm>
          <a:prstGeom prst="rect">
            <a:avLst/>
          </a:prstGeom>
          <a:solidFill>
            <a:srgbClr val="162032"/>
          </a:solidFill>
          <a:ln/>
        </p:spPr>
      </p:sp>
      <p:sp>
        <p:nvSpPr>
          <p:cNvPr id="24" name="Text 22"/>
          <p:cNvSpPr/>
          <p:nvPr/>
        </p:nvSpPr>
        <p:spPr>
          <a:xfrm>
            <a:off x="6373368" y="3739896"/>
            <a:ext cx="5577840" cy="219456"/>
          </a:xfrm>
          <a:prstGeom prst="rect">
            <a:avLst/>
          </a:prstGeom>
          <a:noFill/>
          <a:ln/>
        </p:spPr>
        <p:txBody>
          <a:bodyPr wrap="square" rtlCol="0" anchor="ctr"/>
          <a:lstStyle/>
          <a:p>
            <a:pPr marL="0" indent="0">
              <a:buNone/>
            </a:pPr>
            <a:r>
              <a:rPr lang="en-US" sz="1000" b="1" dirty="0">
                <a:solidFill>
                  <a:srgbClr val="22C55E"/>
                </a:solidFill>
                <a:latin typeface="Calibri" pitchFamily="34" charset="0"/>
                <a:ea typeface="Calibri" pitchFamily="34" charset="-122"/>
                <a:cs typeface="Calibri" pitchFamily="34" charset="-120"/>
              </a:rPr>
              <a:t>Executive Commitment vs Workforce</a:t>
            </a:r>
            <a:endParaRPr lang="en-US" sz="1000" dirty="0"/>
          </a:p>
        </p:txBody>
      </p:sp>
      <p:sp>
        <p:nvSpPr>
          <p:cNvPr id="25" name="Text 23"/>
          <p:cNvSpPr/>
          <p:nvPr/>
        </p:nvSpPr>
        <p:spPr>
          <a:xfrm>
            <a:off x="6373368" y="4087368"/>
            <a:ext cx="5577840" cy="347472"/>
          </a:xfrm>
          <a:prstGeom prst="rect">
            <a:avLst/>
          </a:prstGeom>
          <a:noFill/>
          <a:ln/>
        </p:spPr>
        <p:txBody>
          <a:bodyPr wrap="square" rtlCol="0" anchor="ctr"/>
          <a:lstStyle/>
          <a:p>
            <a:pPr marL="0" indent="0">
              <a:buNone/>
            </a:pPr>
            <a:r>
              <a:rPr lang="en-US" sz="1400" b="1" dirty="0">
                <a:solidFill>
                  <a:srgbClr val="162032"/>
                </a:solidFill>
                <a:latin typeface="Calibri" pitchFamily="34" charset="0"/>
                <a:ea typeface="Calibri" pitchFamily="34" charset="-122"/>
                <a:cs typeface="Calibri" pitchFamily="34" charset="-120"/>
              </a:rPr>
              <a:t>Orphaned Initiative</a:t>
            </a:r>
            <a:endParaRPr lang="en-US" sz="1400" dirty="0"/>
          </a:p>
        </p:txBody>
      </p:sp>
      <p:sp>
        <p:nvSpPr>
          <p:cNvPr id="26" name="Text 24"/>
          <p:cNvSpPr/>
          <p:nvPr/>
        </p:nvSpPr>
        <p:spPr>
          <a:xfrm>
            <a:off x="6373368" y="4507992"/>
            <a:ext cx="5577840" cy="132588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Workforce capability exists. Executive commitment is inconsistent. AI is an IT initiative, not an organizational one.</a:t>
            </a:r>
            <a:endParaRPr lang="en-US" sz="1100" dirty="0"/>
          </a:p>
        </p:txBody>
      </p:sp>
      <p:sp>
        <p:nvSpPr>
          <p:cNvPr id="27" name="Shape 25"/>
          <p:cNvSpPr/>
          <p:nvPr/>
        </p:nvSpPr>
        <p:spPr>
          <a:xfrm>
            <a:off x="274320" y="6236208"/>
            <a:ext cx="11704320" cy="530352"/>
          </a:xfrm>
          <a:prstGeom prst="rect">
            <a:avLst/>
          </a:prstGeom>
          <a:solidFill>
            <a:srgbClr val="162032"/>
          </a:solidFill>
          <a:ln/>
        </p:spPr>
      </p:sp>
      <p:sp>
        <p:nvSpPr>
          <p:cNvPr id="28" name="Shape 26"/>
          <p:cNvSpPr/>
          <p:nvPr/>
        </p:nvSpPr>
        <p:spPr>
          <a:xfrm>
            <a:off x="274320" y="6236208"/>
            <a:ext cx="91440" cy="530352"/>
          </a:xfrm>
          <a:prstGeom prst="rect">
            <a:avLst/>
          </a:prstGeom>
          <a:solidFill>
            <a:srgbClr val="22C55E"/>
          </a:solidFill>
          <a:ln/>
        </p:spPr>
      </p:sp>
      <p:sp>
        <p:nvSpPr>
          <p:cNvPr id="29" name="Text 27"/>
          <p:cNvSpPr/>
          <p:nvPr/>
        </p:nvSpPr>
        <p:spPr>
          <a:xfrm>
            <a:off x="457200" y="6281928"/>
            <a:ext cx="11338560" cy="438912"/>
          </a:xfrm>
          <a:prstGeom prst="rect">
            <a:avLst/>
          </a:prstGeom>
          <a:noFill/>
          <a:ln/>
        </p:spPr>
        <p:txBody>
          <a:bodyPr wrap="square" rtlCol="0" anchor="ctr"/>
          <a:lstStyle/>
          <a:p>
            <a:pPr marL="0" indent="0">
              <a:buNone/>
            </a:pPr>
            <a:r>
              <a:rPr lang="en-US" sz="1100" b="1" dirty="0">
                <a:solidFill>
                  <a:srgbClr val="DCFCE7"/>
                </a:solidFill>
                <a:latin typeface="Calibri" pitchFamily="34" charset="0"/>
                <a:ea typeface="Calibri" pitchFamily="34" charset="-122"/>
                <a:cs typeface="Calibri" pitchFamily="34" charset="-120"/>
              </a:rPr>
              <a:t>Across all four maps, the pattern is identical: strong capability, insufficient visibility and organizational support. This is not four problems. It is one constraint showing up in four different ways.</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73152" cy="6858000"/>
          </a:xfrm>
          <a:prstGeom prst="rect">
            <a:avLst/>
          </a:prstGeom>
          <a:solidFill>
            <a:srgbClr val="22C55E"/>
          </a:solidFill>
          <a:ln/>
        </p:spPr>
      </p:sp>
      <p:sp>
        <p:nvSpPr>
          <p:cNvPr id="3" name="Text 1"/>
          <p:cNvSpPr/>
          <p:nvPr/>
        </p:nvSpPr>
        <p:spPr>
          <a:xfrm>
            <a:off x="9875520" y="6492240"/>
            <a:ext cx="2194560" cy="274320"/>
          </a:xfrm>
          <a:prstGeom prst="rect">
            <a:avLst/>
          </a:prstGeom>
          <a:noFill/>
          <a:ln/>
        </p:spPr>
        <p:txBody>
          <a:bodyPr wrap="square" rtlCol="0" anchor="ctr"/>
          <a:lstStyle/>
          <a:p>
            <a:pPr marL="0" indent="0" algn="r">
              <a:buNone/>
            </a:pPr>
            <a:r>
              <a:rPr lang="en-US" sz="1000" b="1" dirty="0">
                <a:solidFill>
                  <a:srgbClr val="FFFFFF"/>
                </a:solidFill>
                <a:latin typeface="Calibri" pitchFamily="34" charset="0"/>
                <a:ea typeface="Calibri" pitchFamily="34" charset="-122"/>
                <a:cs typeface="Calibri" pitchFamily="34" charset="-120"/>
              </a:rPr>
              <a:t>Cx</a:t>
            </a:r>
            <a:r>
              <a:rPr lang="en-US" sz="1000" b="1" dirty="0">
                <a:solidFill>
                  <a:srgbClr val="22C55E"/>
                </a:solidFill>
                <a:latin typeface="Calibri" pitchFamily="34" charset="0"/>
                <a:ea typeface="Calibri" pitchFamily="34" charset="-122"/>
                <a:cs typeface="Calibri" pitchFamily="34" charset="-120"/>
              </a:rPr>
              <a:t>O</a:t>
            </a:r>
            <a:r>
              <a:rPr lang="en-US" sz="1000" b="1" dirty="0">
                <a:solidFill>
                  <a:srgbClr val="FFFFFF"/>
                </a:solidFill>
                <a:latin typeface="Calibri" pitchFamily="34" charset="0"/>
                <a:ea typeface="Calibri" pitchFamily="34" charset="-122"/>
                <a:cs typeface="Calibri" pitchFamily="34" charset="-120"/>
              </a:rPr>
              <a:t> Amplify</a:t>
            </a:r>
            <a:endParaRPr lang="en-US" sz="1000" dirty="0"/>
          </a:p>
        </p:txBody>
      </p:sp>
      <p:sp>
        <p:nvSpPr>
          <p:cNvPr id="4" name="Text 2"/>
          <p:cNvSpPr/>
          <p:nvPr/>
        </p:nvSpPr>
        <p:spPr>
          <a:xfrm>
            <a:off x="274320" y="164592"/>
            <a:ext cx="11704320" cy="594360"/>
          </a:xfrm>
          <a:prstGeom prst="rect">
            <a:avLst/>
          </a:prstGeom>
          <a:noFill/>
          <a:ln/>
        </p:spPr>
        <p:txBody>
          <a:bodyPr wrap="square" rtlCol="0" anchor="ctr"/>
          <a:lstStyle/>
          <a:p>
            <a:pPr marL="0" indent="0">
              <a:buNone/>
            </a:pPr>
            <a:r>
              <a:rPr lang="en-US" sz="2800" b="1" dirty="0">
                <a:solidFill>
                  <a:srgbClr val="162032"/>
                </a:solidFill>
                <a:latin typeface="Calibri" pitchFamily="34" charset="0"/>
                <a:ea typeface="Calibri" pitchFamily="34" charset="-122"/>
                <a:cs typeface="Calibri" pitchFamily="34" charset="-120"/>
              </a:rPr>
              <a:t>Diagnostic Scorecard — All Six Dimensions</a:t>
            </a:r>
            <a:endParaRPr lang="en-US" sz="2800" dirty="0"/>
          </a:p>
        </p:txBody>
      </p:sp>
      <p:sp>
        <p:nvSpPr>
          <p:cNvPr id="5" name="Text 3"/>
          <p:cNvSpPr/>
          <p:nvPr/>
        </p:nvSpPr>
        <p:spPr>
          <a:xfrm>
            <a:off x="274320" y="777240"/>
            <a:ext cx="11704320" cy="32004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Red = primary constraint. Amber = secondary drag. All others performing at or above threshold for the current mandate.</a:t>
            </a:r>
            <a:endParaRPr lang="en-US" sz="1300" dirty="0"/>
          </a:p>
        </p:txBody>
      </p:sp>
      <p:sp>
        <p:nvSpPr>
          <p:cNvPr id="6" name="Shape 4"/>
          <p:cNvSpPr/>
          <p:nvPr/>
        </p:nvSpPr>
        <p:spPr>
          <a:xfrm>
            <a:off x="274320" y="1115568"/>
            <a:ext cx="11704320" cy="27432"/>
          </a:xfrm>
          <a:prstGeom prst="rect">
            <a:avLst/>
          </a:prstGeom>
          <a:solidFill>
            <a:srgbClr val="22C55E"/>
          </a:solidFill>
          <a:ln/>
        </p:spPr>
      </p:sp>
      <p:sp>
        <p:nvSpPr>
          <p:cNvPr id="7" name="Shape 5"/>
          <p:cNvSpPr/>
          <p:nvPr/>
        </p:nvSpPr>
        <p:spPr>
          <a:xfrm>
            <a:off x="274320" y="1170432"/>
            <a:ext cx="11704320" cy="384048"/>
          </a:xfrm>
          <a:prstGeom prst="rect">
            <a:avLst/>
          </a:prstGeom>
          <a:solidFill>
            <a:srgbClr val="162032"/>
          </a:solidFill>
          <a:ln/>
        </p:spPr>
      </p:sp>
      <p:sp>
        <p:nvSpPr>
          <p:cNvPr id="8" name="Text 6"/>
          <p:cNvSpPr/>
          <p:nvPr/>
        </p:nvSpPr>
        <p:spPr>
          <a:xfrm>
            <a:off x="365760" y="1170432"/>
            <a:ext cx="4023360" cy="384048"/>
          </a:xfrm>
          <a:prstGeom prst="rect">
            <a:avLst/>
          </a:prstGeom>
          <a:noFill/>
          <a:ln/>
        </p:spPr>
        <p:txBody>
          <a:bodyPr wrap="square" rtlCol="0" anchor="ctr"/>
          <a:lstStyle/>
          <a:p>
            <a:pPr marL="0" indent="0" algn="l">
              <a:buNone/>
            </a:pPr>
            <a:r>
              <a:rPr lang="en-US" sz="1100" b="1" dirty="0">
                <a:solidFill>
                  <a:srgbClr val="FFFFFF"/>
                </a:solidFill>
                <a:latin typeface="Calibri" pitchFamily="34" charset="0"/>
                <a:ea typeface="Calibri" pitchFamily="34" charset="-122"/>
                <a:cs typeface="Calibri" pitchFamily="34" charset="-120"/>
              </a:rPr>
              <a:t>Dimension</a:t>
            </a:r>
            <a:endParaRPr lang="en-US" sz="1100" dirty="0"/>
          </a:p>
        </p:txBody>
      </p:sp>
      <p:sp>
        <p:nvSpPr>
          <p:cNvPr id="9" name="Text 7"/>
          <p:cNvSpPr/>
          <p:nvPr/>
        </p:nvSpPr>
        <p:spPr>
          <a:xfrm>
            <a:off x="4434840" y="1170432"/>
            <a:ext cx="731520" cy="384048"/>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Score</a:t>
            </a:r>
            <a:endParaRPr lang="en-US" sz="1100" dirty="0"/>
          </a:p>
        </p:txBody>
      </p:sp>
      <p:sp>
        <p:nvSpPr>
          <p:cNvPr id="10" name="Text 8"/>
          <p:cNvSpPr/>
          <p:nvPr/>
        </p:nvSpPr>
        <p:spPr>
          <a:xfrm>
            <a:off x="5257800" y="1170432"/>
            <a:ext cx="4663440" cy="384048"/>
          </a:xfrm>
          <a:prstGeom prst="rect">
            <a:avLst/>
          </a:prstGeom>
          <a:noFill/>
          <a:ln/>
        </p:spPr>
        <p:txBody>
          <a:bodyPr wrap="square" rtlCol="0" anchor="ctr"/>
          <a:lstStyle/>
          <a:p>
            <a:pPr marL="0" indent="0" algn="l">
              <a:buNone/>
            </a:pPr>
            <a:r>
              <a:rPr lang="en-US" sz="1100" b="1" dirty="0">
                <a:solidFill>
                  <a:srgbClr val="FFFFFF"/>
                </a:solidFill>
                <a:latin typeface="Calibri" pitchFamily="34" charset="0"/>
                <a:ea typeface="Calibri" pitchFamily="34" charset="-122"/>
                <a:cs typeface="Calibri" pitchFamily="34" charset="-120"/>
              </a:rPr>
              <a:t>Relative Strength</a:t>
            </a:r>
            <a:endParaRPr lang="en-US" sz="1100" dirty="0"/>
          </a:p>
        </p:txBody>
      </p:sp>
      <p:sp>
        <p:nvSpPr>
          <p:cNvPr id="11" name="Text 9"/>
          <p:cNvSpPr/>
          <p:nvPr/>
        </p:nvSpPr>
        <p:spPr>
          <a:xfrm>
            <a:off x="9966960" y="1170432"/>
            <a:ext cx="1920240" cy="384048"/>
          </a:xfrm>
          <a:prstGeom prst="rect">
            <a:avLst/>
          </a:prstGeom>
          <a:noFill/>
          <a:ln/>
        </p:spPr>
        <p:txBody>
          <a:bodyPr wrap="square" rtlCol="0" anchor="ctr"/>
          <a:lstStyle/>
          <a:p>
            <a:pPr marL="0" indent="0" algn="l">
              <a:buNone/>
            </a:pPr>
            <a:r>
              <a:rPr lang="en-US" sz="1100" b="1" dirty="0">
                <a:solidFill>
                  <a:srgbClr val="FFFFFF"/>
                </a:solidFill>
                <a:latin typeface="Calibri" pitchFamily="34" charset="0"/>
                <a:ea typeface="Calibri" pitchFamily="34" charset="-122"/>
                <a:cs typeface="Calibri" pitchFamily="34" charset="-120"/>
              </a:rPr>
              <a:t>Status</a:t>
            </a:r>
            <a:endParaRPr lang="en-US" sz="1100" dirty="0"/>
          </a:p>
        </p:txBody>
      </p:sp>
      <p:sp>
        <p:nvSpPr>
          <p:cNvPr id="12" name="Shape 10"/>
          <p:cNvSpPr/>
          <p:nvPr/>
        </p:nvSpPr>
        <p:spPr>
          <a:xfrm>
            <a:off x="274320" y="1609344"/>
            <a:ext cx="11704320" cy="658368"/>
          </a:xfrm>
          <a:prstGeom prst="rect">
            <a:avLst/>
          </a:prstGeom>
          <a:solidFill>
            <a:srgbClr val="F1F5F9"/>
          </a:solidFill>
          <a:ln w="12700">
            <a:solidFill>
              <a:srgbClr val="E2E8F0"/>
            </a:solidFill>
            <a:prstDash val="solid"/>
          </a:ln>
        </p:spPr>
      </p:sp>
      <p:sp>
        <p:nvSpPr>
          <p:cNvPr id="13" name="Text 11"/>
          <p:cNvSpPr/>
          <p:nvPr/>
        </p:nvSpPr>
        <p:spPr>
          <a:xfrm>
            <a:off x="274320" y="1773936"/>
            <a:ext cx="4114800" cy="32004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AI Strategic Clarity &amp; Prioritization</a:t>
            </a:r>
            <a:endParaRPr lang="en-US" sz="1100" dirty="0"/>
          </a:p>
        </p:txBody>
      </p:sp>
      <p:sp>
        <p:nvSpPr>
          <p:cNvPr id="14" name="Text 12"/>
          <p:cNvSpPr/>
          <p:nvPr/>
        </p:nvSpPr>
        <p:spPr>
          <a:xfrm>
            <a:off x="4434840" y="1773936"/>
            <a:ext cx="731520" cy="320040"/>
          </a:xfrm>
          <a:prstGeom prst="rect">
            <a:avLst/>
          </a:prstGeom>
          <a:noFill/>
          <a:ln/>
        </p:spPr>
        <p:txBody>
          <a:bodyPr wrap="square" rtlCol="0" anchor="ctr"/>
          <a:lstStyle/>
          <a:p>
            <a:pPr marL="0" indent="0" algn="ctr">
              <a:buNone/>
            </a:pPr>
            <a:r>
              <a:rPr lang="en-US" sz="1100" b="1" dirty="0">
                <a:solidFill>
                  <a:srgbClr val="162032"/>
                </a:solidFill>
                <a:latin typeface="Calibri" pitchFamily="34" charset="0"/>
                <a:ea typeface="Calibri" pitchFamily="34" charset="-122"/>
                <a:cs typeface="Calibri" pitchFamily="34" charset="-120"/>
              </a:rPr>
              <a:t>8/16</a:t>
            </a:r>
            <a:endParaRPr lang="en-US" sz="1100" dirty="0"/>
          </a:p>
        </p:txBody>
      </p:sp>
      <p:sp>
        <p:nvSpPr>
          <p:cNvPr id="15" name="Shape 13"/>
          <p:cNvSpPr/>
          <p:nvPr/>
        </p:nvSpPr>
        <p:spPr>
          <a:xfrm>
            <a:off x="5257800" y="1837944"/>
            <a:ext cx="4572000" cy="182880"/>
          </a:xfrm>
          <a:prstGeom prst="rect">
            <a:avLst/>
          </a:prstGeom>
          <a:solidFill>
            <a:srgbClr val="E2E8F0"/>
          </a:solidFill>
          <a:ln/>
        </p:spPr>
      </p:sp>
      <p:sp>
        <p:nvSpPr>
          <p:cNvPr id="16" name="Shape 14"/>
          <p:cNvSpPr/>
          <p:nvPr/>
        </p:nvSpPr>
        <p:spPr>
          <a:xfrm>
            <a:off x="5257800" y="1837944"/>
            <a:ext cx="2286000" cy="182880"/>
          </a:xfrm>
          <a:prstGeom prst="rect">
            <a:avLst/>
          </a:prstGeom>
          <a:solidFill>
            <a:srgbClr val="16A34A"/>
          </a:solidFill>
          <a:ln/>
        </p:spPr>
      </p:sp>
      <p:sp>
        <p:nvSpPr>
          <p:cNvPr id="17" name="Text 15"/>
          <p:cNvSpPr/>
          <p:nvPr/>
        </p:nvSpPr>
        <p:spPr>
          <a:xfrm>
            <a:off x="9921240" y="1773936"/>
            <a:ext cx="2011680" cy="320040"/>
          </a:xfrm>
          <a:prstGeom prst="rect">
            <a:avLst/>
          </a:prstGeom>
          <a:noFill/>
          <a:ln/>
        </p:spPr>
        <p:txBody>
          <a:bodyPr wrap="square" rtlCol="0" anchor="ctr"/>
          <a:lstStyle/>
          <a:p>
            <a:pPr marL="0" indent="0">
              <a:buNone/>
            </a:pPr>
            <a:r>
              <a:rPr lang="en-US" sz="1000" dirty="0">
                <a:solidFill>
                  <a:srgbClr val="64748B"/>
                </a:solidFill>
                <a:latin typeface="Calibri" pitchFamily="34" charset="0"/>
                <a:ea typeface="Calibri" pitchFamily="34" charset="-122"/>
                <a:cs typeface="Calibri" pitchFamily="34" charset="-120"/>
              </a:rPr>
              <a:t>—</a:t>
            </a:r>
            <a:endParaRPr lang="en-US" sz="1000" dirty="0"/>
          </a:p>
        </p:txBody>
      </p:sp>
      <p:sp>
        <p:nvSpPr>
          <p:cNvPr id="18" name="Shape 16"/>
          <p:cNvSpPr/>
          <p:nvPr/>
        </p:nvSpPr>
        <p:spPr>
          <a:xfrm>
            <a:off x="274320" y="2359152"/>
            <a:ext cx="11704320" cy="658368"/>
          </a:xfrm>
          <a:prstGeom prst="rect">
            <a:avLst/>
          </a:prstGeom>
          <a:solidFill>
            <a:srgbClr val="FFFFFF"/>
          </a:solidFill>
          <a:ln w="12700">
            <a:solidFill>
              <a:srgbClr val="E2E8F0"/>
            </a:solidFill>
            <a:prstDash val="solid"/>
          </a:ln>
        </p:spPr>
      </p:sp>
      <p:sp>
        <p:nvSpPr>
          <p:cNvPr id="19" name="Text 17"/>
          <p:cNvSpPr/>
          <p:nvPr/>
        </p:nvSpPr>
        <p:spPr>
          <a:xfrm>
            <a:off x="274320" y="2523744"/>
            <a:ext cx="4114800" cy="32004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AI Governance &amp; Decision Discipline</a:t>
            </a:r>
            <a:endParaRPr lang="en-US" sz="1100" dirty="0"/>
          </a:p>
        </p:txBody>
      </p:sp>
      <p:sp>
        <p:nvSpPr>
          <p:cNvPr id="20" name="Text 18"/>
          <p:cNvSpPr/>
          <p:nvPr/>
        </p:nvSpPr>
        <p:spPr>
          <a:xfrm>
            <a:off x="4434840" y="2523744"/>
            <a:ext cx="731520" cy="320040"/>
          </a:xfrm>
          <a:prstGeom prst="rect">
            <a:avLst/>
          </a:prstGeom>
          <a:noFill/>
          <a:ln/>
        </p:spPr>
        <p:txBody>
          <a:bodyPr wrap="square" rtlCol="0" anchor="ctr"/>
          <a:lstStyle/>
          <a:p>
            <a:pPr marL="0" indent="0" algn="ctr">
              <a:buNone/>
            </a:pPr>
            <a:r>
              <a:rPr lang="en-US" sz="1100" b="1" dirty="0">
                <a:solidFill>
                  <a:srgbClr val="162032"/>
                </a:solidFill>
                <a:latin typeface="Calibri" pitchFamily="34" charset="0"/>
                <a:ea typeface="Calibri" pitchFamily="34" charset="-122"/>
                <a:cs typeface="Calibri" pitchFamily="34" charset="-120"/>
              </a:rPr>
              <a:t>9/16</a:t>
            </a:r>
            <a:endParaRPr lang="en-US" sz="1100" dirty="0"/>
          </a:p>
        </p:txBody>
      </p:sp>
      <p:sp>
        <p:nvSpPr>
          <p:cNvPr id="21" name="Shape 19"/>
          <p:cNvSpPr/>
          <p:nvPr/>
        </p:nvSpPr>
        <p:spPr>
          <a:xfrm>
            <a:off x="5257800" y="2587752"/>
            <a:ext cx="4572000" cy="182880"/>
          </a:xfrm>
          <a:prstGeom prst="rect">
            <a:avLst/>
          </a:prstGeom>
          <a:solidFill>
            <a:srgbClr val="E2E8F0"/>
          </a:solidFill>
          <a:ln/>
        </p:spPr>
      </p:sp>
      <p:sp>
        <p:nvSpPr>
          <p:cNvPr id="22" name="Shape 20"/>
          <p:cNvSpPr/>
          <p:nvPr/>
        </p:nvSpPr>
        <p:spPr>
          <a:xfrm>
            <a:off x="5257800" y="2587752"/>
            <a:ext cx="2571750" cy="182880"/>
          </a:xfrm>
          <a:prstGeom prst="rect">
            <a:avLst/>
          </a:prstGeom>
          <a:solidFill>
            <a:srgbClr val="16A34A"/>
          </a:solidFill>
          <a:ln/>
        </p:spPr>
      </p:sp>
      <p:sp>
        <p:nvSpPr>
          <p:cNvPr id="23" name="Text 21"/>
          <p:cNvSpPr/>
          <p:nvPr/>
        </p:nvSpPr>
        <p:spPr>
          <a:xfrm>
            <a:off x="9921240" y="2523744"/>
            <a:ext cx="2011680" cy="320040"/>
          </a:xfrm>
          <a:prstGeom prst="rect">
            <a:avLst/>
          </a:prstGeom>
          <a:noFill/>
          <a:ln/>
        </p:spPr>
        <p:txBody>
          <a:bodyPr wrap="square" rtlCol="0" anchor="ctr"/>
          <a:lstStyle/>
          <a:p>
            <a:pPr marL="0" indent="0">
              <a:buNone/>
            </a:pPr>
            <a:r>
              <a:rPr lang="en-US" sz="1000" dirty="0">
                <a:solidFill>
                  <a:srgbClr val="64748B"/>
                </a:solidFill>
                <a:latin typeface="Calibri" pitchFamily="34" charset="0"/>
                <a:ea typeface="Calibri" pitchFamily="34" charset="-122"/>
                <a:cs typeface="Calibri" pitchFamily="34" charset="-120"/>
              </a:rPr>
              <a:t>—</a:t>
            </a:r>
            <a:endParaRPr lang="en-US" sz="1000" dirty="0"/>
          </a:p>
        </p:txBody>
      </p:sp>
      <p:sp>
        <p:nvSpPr>
          <p:cNvPr id="24" name="Shape 22"/>
          <p:cNvSpPr/>
          <p:nvPr/>
        </p:nvSpPr>
        <p:spPr>
          <a:xfrm>
            <a:off x="274320" y="3108960"/>
            <a:ext cx="11704320" cy="658368"/>
          </a:xfrm>
          <a:prstGeom prst="rect">
            <a:avLst/>
          </a:prstGeom>
          <a:solidFill>
            <a:srgbClr val="FFFBEB"/>
          </a:solidFill>
          <a:ln w="12700">
            <a:solidFill>
              <a:srgbClr val="E2E8F0"/>
            </a:solidFill>
            <a:prstDash val="solid"/>
          </a:ln>
        </p:spPr>
      </p:sp>
      <p:sp>
        <p:nvSpPr>
          <p:cNvPr id="25" name="Text 23"/>
          <p:cNvSpPr/>
          <p:nvPr/>
        </p:nvSpPr>
        <p:spPr>
          <a:xfrm>
            <a:off x="274320" y="3273552"/>
            <a:ext cx="4114800" cy="32004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Data &amp; Operational Readiness</a:t>
            </a:r>
            <a:endParaRPr lang="en-US" sz="1100" dirty="0"/>
          </a:p>
        </p:txBody>
      </p:sp>
      <p:sp>
        <p:nvSpPr>
          <p:cNvPr id="26" name="Text 24"/>
          <p:cNvSpPr/>
          <p:nvPr/>
        </p:nvSpPr>
        <p:spPr>
          <a:xfrm>
            <a:off x="4434840" y="3273552"/>
            <a:ext cx="731520" cy="320040"/>
          </a:xfrm>
          <a:prstGeom prst="rect">
            <a:avLst/>
          </a:prstGeom>
          <a:noFill/>
          <a:ln/>
        </p:spPr>
        <p:txBody>
          <a:bodyPr wrap="square" rtlCol="0" anchor="ctr"/>
          <a:lstStyle/>
          <a:p>
            <a:pPr marL="0" indent="0" algn="ctr">
              <a:buNone/>
            </a:pPr>
            <a:r>
              <a:rPr lang="en-US" sz="1100" b="1" dirty="0">
                <a:solidFill>
                  <a:srgbClr val="162032"/>
                </a:solidFill>
                <a:latin typeface="Calibri" pitchFamily="34" charset="0"/>
                <a:ea typeface="Calibri" pitchFamily="34" charset="-122"/>
                <a:cs typeface="Calibri" pitchFamily="34" charset="-120"/>
              </a:rPr>
              <a:t>7/16</a:t>
            </a:r>
            <a:endParaRPr lang="en-US" sz="1100" dirty="0"/>
          </a:p>
        </p:txBody>
      </p:sp>
      <p:sp>
        <p:nvSpPr>
          <p:cNvPr id="27" name="Shape 25"/>
          <p:cNvSpPr/>
          <p:nvPr/>
        </p:nvSpPr>
        <p:spPr>
          <a:xfrm>
            <a:off x="5257800" y="3337560"/>
            <a:ext cx="4572000" cy="182880"/>
          </a:xfrm>
          <a:prstGeom prst="rect">
            <a:avLst/>
          </a:prstGeom>
          <a:solidFill>
            <a:srgbClr val="E2E8F0"/>
          </a:solidFill>
          <a:ln/>
        </p:spPr>
      </p:sp>
      <p:sp>
        <p:nvSpPr>
          <p:cNvPr id="28" name="Shape 26"/>
          <p:cNvSpPr/>
          <p:nvPr/>
        </p:nvSpPr>
        <p:spPr>
          <a:xfrm>
            <a:off x="5257800" y="3337560"/>
            <a:ext cx="2000250" cy="182880"/>
          </a:xfrm>
          <a:prstGeom prst="rect">
            <a:avLst/>
          </a:prstGeom>
          <a:solidFill>
            <a:srgbClr val="F59E0B"/>
          </a:solidFill>
          <a:ln/>
        </p:spPr>
      </p:sp>
      <p:sp>
        <p:nvSpPr>
          <p:cNvPr id="29" name="Text 27"/>
          <p:cNvSpPr/>
          <p:nvPr/>
        </p:nvSpPr>
        <p:spPr>
          <a:xfrm>
            <a:off x="9921240" y="3273552"/>
            <a:ext cx="2011680" cy="320040"/>
          </a:xfrm>
          <a:prstGeom prst="rect">
            <a:avLst/>
          </a:prstGeom>
          <a:noFill/>
          <a:ln/>
        </p:spPr>
        <p:txBody>
          <a:bodyPr wrap="square" rtlCol="0" anchor="ctr"/>
          <a:lstStyle/>
          <a:p>
            <a:pPr marL="0" indent="0">
              <a:buNone/>
            </a:pPr>
            <a:r>
              <a:rPr lang="en-US" sz="1000" b="1" dirty="0">
                <a:solidFill>
                  <a:srgbClr val="F59E0B"/>
                </a:solidFill>
                <a:latin typeface="Calibri" pitchFamily="34" charset="0"/>
                <a:ea typeface="Calibri" pitchFamily="34" charset="-122"/>
                <a:cs typeface="Calibri" pitchFamily="34" charset="-120"/>
              </a:rPr>
              <a:t>▲ secondary drag</a:t>
            </a:r>
            <a:endParaRPr lang="en-US" sz="1000" dirty="0"/>
          </a:p>
        </p:txBody>
      </p:sp>
      <p:sp>
        <p:nvSpPr>
          <p:cNvPr id="30" name="Shape 28"/>
          <p:cNvSpPr/>
          <p:nvPr/>
        </p:nvSpPr>
        <p:spPr>
          <a:xfrm>
            <a:off x="274320" y="3858768"/>
            <a:ext cx="11704320" cy="658368"/>
          </a:xfrm>
          <a:prstGeom prst="rect">
            <a:avLst/>
          </a:prstGeom>
          <a:solidFill>
            <a:srgbClr val="FFFFFF"/>
          </a:solidFill>
          <a:ln w="12700">
            <a:solidFill>
              <a:srgbClr val="E2E8F0"/>
            </a:solidFill>
            <a:prstDash val="solid"/>
          </a:ln>
        </p:spPr>
      </p:sp>
      <p:sp>
        <p:nvSpPr>
          <p:cNvPr id="31" name="Text 29"/>
          <p:cNvSpPr/>
          <p:nvPr/>
        </p:nvSpPr>
        <p:spPr>
          <a:xfrm>
            <a:off x="274320" y="4023360"/>
            <a:ext cx="4114800" cy="32004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Workforce &amp; Change Readiness</a:t>
            </a:r>
            <a:endParaRPr lang="en-US" sz="1100" dirty="0"/>
          </a:p>
        </p:txBody>
      </p:sp>
      <p:sp>
        <p:nvSpPr>
          <p:cNvPr id="32" name="Text 30"/>
          <p:cNvSpPr/>
          <p:nvPr/>
        </p:nvSpPr>
        <p:spPr>
          <a:xfrm>
            <a:off x="4434840" y="4023360"/>
            <a:ext cx="731520" cy="320040"/>
          </a:xfrm>
          <a:prstGeom prst="rect">
            <a:avLst/>
          </a:prstGeom>
          <a:noFill/>
          <a:ln/>
        </p:spPr>
        <p:txBody>
          <a:bodyPr wrap="square" rtlCol="0" anchor="ctr"/>
          <a:lstStyle/>
          <a:p>
            <a:pPr marL="0" indent="0" algn="ctr">
              <a:buNone/>
            </a:pPr>
            <a:r>
              <a:rPr lang="en-US" sz="1100" b="1" dirty="0">
                <a:solidFill>
                  <a:srgbClr val="162032"/>
                </a:solidFill>
                <a:latin typeface="Calibri" pitchFamily="34" charset="0"/>
                <a:ea typeface="Calibri" pitchFamily="34" charset="-122"/>
                <a:cs typeface="Calibri" pitchFamily="34" charset="-120"/>
              </a:rPr>
              <a:t>10/16</a:t>
            </a:r>
            <a:endParaRPr lang="en-US" sz="1100" dirty="0"/>
          </a:p>
        </p:txBody>
      </p:sp>
      <p:sp>
        <p:nvSpPr>
          <p:cNvPr id="33" name="Shape 31"/>
          <p:cNvSpPr/>
          <p:nvPr/>
        </p:nvSpPr>
        <p:spPr>
          <a:xfrm>
            <a:off x="5257800" y="4087368"/>
            <a:ext cx="4572000" cy="182880"/>
          </a:xfrm>
          <a:prstGeom prst="rect">
            <a:avLst/>
          </a:prstGeom>
          <a:solidFill>
            <a:srgbClr val="E2E8F0"/>
          </a:solidFill>
          <a:ln/>
        </p:spPr>
      </p:sp>
      <p:sp>
        <p:nvSpPr>
          <p:cNvPr id="34" name="Shape 32"/>
          <p:cNvSpPr/>
          <p:nvPr/>
        </p:nvSpPr>
        <p:spPr>
          <a:xfrm>
            <a:off x="5257800" y="4087368"/>
            <a:ext cx="2857500" cy="182880"/>
          </a:xfrm>
          <a:prstGeom prst="rect">
            <a:avLst/>
          </a:prstGeom>
          <a:solidFill>
            <a:srgbClr val="16A34A"/>
          </a:solidFill>
          <a:ln/>
        </p:spPr>
      </p:sp>
      <p:sp>
        <p:nvSpPr>
          <p:cNvPr id="35" name="Text 33"/>
          <p:cNvSpPr/>
          <p:nvPr/>
        </p:nvSpPr>
        <p:spPr>
          <a:xfrm>
            <a:off x="9921240" y="4023360"/>
            <a:ext cx="2011680" cy="320040"/>
          </a:xfrm>
          <a:prstGeom prst="rect">
            <a:avLst/>
          </a:prstGeom>
          <a:noFill/>
          <a:ln/>
        </p:spPr>
        <p:txBody>
          <a:bodyPr wrap="square" rtlCol="0" anchor="ctr"/>
          <a:lstStyle/>
          <a:p>
            <a:pPr marL="0" indent="0">
              <a:buNone/>
            </a:pPr>
            <a:r>
              <a:rPr lang="en-US" sz="1000" dirty="0">
                <a:solidFill>
                  <a:srgbClr val="64748B"/>
                </a:solidFill>
                <a:latin typeface="Calibri" pitchFamily="34" charset="0"/>
                <a:ea typeface="Calibri" pitchFamily="34" charset="-122"/>
                <a:cs typeface="Calibri" pitchFamily="34" charset="-120"/>
              </a:rPr>
              <a:t>—</a:t>
            </a:r>
            <a:endParaRPr lang="en-US" sz="1000" dirty="0"/>
          </a:p>
        </p:txBody>
      </p:sp>
      <p:sp>
        <p:nvSpPr>
          <p:cNvPr id="36" name="Shape 34"/>
          <p:cNvSpPr/>
          <p:nvPr/>
        </p:nvSpPr>
        <p:spPr>
          <a:xfrm>
            <a:off x="274320" y="4608576"/>
            <a:ext cx="11704320" cy="658368"/>
          </a:xfrm>
          <a:prstGeom prst="rect">
            <a:avLst/>
          </a:prstGeom>
          <a:solidFill>
            <a:srgbClr val="FEF2F2"/>
          </a:solidFill>
          <a:ln w="12700">
            <a:solidFill>
              <a:srgbClr val="E2E8F0"/>
            </a:solidFill>
            <a:prstDash val="solid"/>
          </a:ln>
        </p:spPr>
      </p:sp>
      <p:sp>
        <p:nvSpPr>
          <p:cNvPr id="37" name="Text 35"/>
          <p:cNvSpPr/>
          <p:nvPr/>
        </p:nvSpPr>
        <p:spPr>
          <a:xfrm>
            <a:off x="274320" y="4773168"/>
            <a:ext cx="4114800" cy="32004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AI Value Realization</a:t>
            </a:r>
            <a:endParaRPr lang="en-US" sz="1100" dirty="0"/>
          </a:p>
        </p:txBody>
      </p:sp>
      <p:sp>
        <p:nvSpPr>
          <p:cNvPr id="38" name="Text 36"/>
          <p:cNvSpPr/>
          <p:nvPr/>
        </p:nvSpPr>
        <p:spPr>
          <a:xfrm>
            <a:off x="4434840" y="4773168"/>
            <a:ext cx="731520" cy="320040"/>
          </a:xfrm>
          <a:prstGeom prst="rect">
            <a:avLst/>
          </a:prstGeom>
          <a:noFill/>
          <a:ln/>
        </p:spPr>
        <p:txBody>
          <a:bodyPr wrap="square" rtlCol="0" anchor="ctr"/>
          <a:lstStyle/>
          <a:p>
            <a:pPr marL="0" indent="0" algn="ctr">
              <a:buNone/>
            </a:pPr>
            <a:r>
              <a:rPr lang="en-US" sz="1100" b="1" dirty="0">
                <a:solidFill>
                  <a:srgbClr val="162032"/>
                </a:solidFill>
                <a:latin typeface="Calibri" pitchFamily="34" charset="0"/>
                <a:ea typeface="Calibri" pitchFamily="34" charset="-122"/>
                <a:cs typeface="Calibri" pitchFamily="34" charset="-120"/>
              </a:rPr>
              <a:t>6/16</a:t>
            </a:r>
            <a:endParaRPr lang="en-US" sz="1100" dirty="0"/>
          </a:p>
        </p:txBody>
      </p:sp>
      <p:sp>
        <p:nvSpPr>
          <p:cNvPr id="39" name="Shape 37"/>
          <p:cNvSpPr/>
          <p:nvPr/>
        </p:nvSpPr>
        <p:spPr>
          <a:xfrm>
            <a:off x="5257800" y="4837176"/>
            <a:ext cx="4572000" cy="182880"/>
          </a:xfrm>
          <a:prstGeom prst="rect">
            <a:avLst/>
          </a:prstGeom>
          <a:solidFill>
            <a:srgbClr val="E2E8F0"/>
          </a:solidFill>
          <a:ln/>
        </p:spPr>
      </p:sp>
      <p:sp>
        <p:nvSpPr>
          <p:cNvPr id="40" name="Shape 38"/>
          <p:cNvSpPr/>
          <p:nvPr/>
        </p:nvSpPr>
        <p:spPr>
          <a:xfrm>
            <a:off x="5257800" y="4837176"/>
            <a:ext cx="1714500" cy="182880"/>
          </a:xfrm>
          <a:prstGeom prst="rect">
            <a:avLst/>
          </a:prstGeom>
          <a:solidFill>
            <a:srgbClr val="DC2626"/>
          </a:solidFill>
          <a:ln/>
        </p:spPr>
      </p:sp>
      <p:sp>
        <p:nvSpPr>
          <p:cNvPr id="41" name="Text 39"/>
          <p:cNvSpPr/>
          <p:nvPr/>
        </p:nvSpPr>
        <p:spPr>
          <a:xfrm>
            <a:off x="9921240" y="4773168"/>
            <a:ext cx="2011680" cy="320040"/>
          </a:xfrm>
          <a:prstGeom prst="rect">
            <a:avLst/>
          </a:prstGeom>
          <a:noFill/>
          <a:ln/>
        </p:spPr>
        <p:txBody>
          <a:bodyPr wrap="square" rtlCol="0" anchor="ctr"/>
          <a:lstStyle/>
          <a:p>
            <a:pPr marL="0" indent="0">
              <a:buNone/>
            </a:pPr>
            <a:r>
              <a:rPr lang="en-US" sz="1000" b="1" dirty="0">
                <a:solidFill>
                  <a:srgbClr val="DC2626"/>
                </a:solidFill>
                <a:latin typeface="Calibri" pitchFamily="34" charset="0"/>
                <a:ea typeface="Calibri" pitchFamily="34" charset="-122"/>
                <a:cs typeface="Calibri" pitchFamily="34" charset="-120"/>
              </a:rPr>
              <a:t>▲ primary constraint</a:t>
            </a:r>
            <a:endParaRPr lang="en-US" sz="1000" dirty="0"/>
          </a:p>
        </p:txBody>
      </p:sp>
      <p:sp>
        <p:nvSpPr>
          <p:cNvPr id="42" name="Shape 40"/>
          <p:cNvSpPr/>
          <p:nvPr/>
        </p:nvSpPr>
        <p:spPr>
          <a:xfrm>
            <a:off x="274320" y="5358384"/>
            <a:ext cx="11704320" cy="658368"/>
          </a:xfrm>
          <a:prstGeom prst="rect">
            <a:avLst/>
          </a:prstGeom>
          <a:solidFill>
            <a:srgbClr val="FFFFFF"/>
          </a:solidFill>
          <a:ln w="12700">
            <a:solidFill>
              <a:srgbClr val="E2E8F0"/>
            </a:solidFill>
            <a:prstDash val="solid"/>
          </a:ln>
        </p:spPr>
      </p:sp>
      <p:sp>
        <p:nvSpPr>
          <p:cNvPr id="43" name="Text 41"/>
          <p:cNvSpPr/>
          <p:nvPr/>
        </p:nvSpPr>
        <p:spPr>
          <a:xfrm>
            <a:off x="274320" y="5522976"/>
            <a:ext cx="4114800" cy="320040"/>
          </a:xfrm>
          <a:prstGeom prst="rect">
            <a:avLst/>
          </a:prstGeom>
          <a:noFill/>
          <a:ln/>
        </p:spPr>
        <p:txBody>
          <a:bodyPr wrap="square" rtlCol="0" anchor="ctr"/>
          <a:lstStyle/>
          <a:p>
            <a:pPr marL="0" indent="0">
              <a:buNone/>
            </a:pPr>
            <a:r>
              <a:rPr lang="en-US" sz="1100" dirty="0">
                <a:solidFill>
                  <a:srgbClr val="162032"/>
                </a:solidFill>
                <a:latin typeface="Calibri" pitchFamily="34" charset="0"/>
                <a:ea typeface="Calibri" pitchFamily="34" charset="-122"/>
                <a:cs typeface="Calibri" pitchFamily="34" charset="-120"/>
              </a:rPr>
              <a:t>Executive &amp; Board Commitment</a:t>
            </a:r>
            <a:endParaRPr lang="en-US" sz="1100" dirty="0"/>
          </a:p>
        </p:txBody>
      </p:sp>
      <p:sp>
        <p:nvSpPr>
          <p:cNvPr id="44" name="Text 42"/>
          <p:cNvSpPr/>
          <p:nvPr/>
        </p:nvSpPr>
        <p:spPr>
          <a:xfrm>
            <a:off x="4434840" y="5522976"/>
            <a:ext cx="731520" cy="320040"/>
          </a:xfrm>
          <a:prstGeom prst="rect">
            <a:avLst/>
          </a:prstGeom>
          <a:noFill/>
          <a:ln/>
        </p:spPr>
        <p:txBody>
          <a:bodyPr wrap="square" rtlCol="0" anchor="ctr"/>
          <a:lstStyle/>
          <a:p>
            <a:pPr marL="0" indent="0" algn="ctr">
              <a:buNone/>
            </a:pPr>
            <a:r>
              <a:rPr lang="en-US" sz="1100" b="1" dirty="0">
                <a:solidFill>
                  <a:srgbClr val="162032"/>
                </a:solidFill>
                <a:latin typeface="Calibri" pitchFamily="34" charset="0"/>
                <a:ea typeface="Calibri" pitchFamily="34" charset="-122"/>
                <a:cs typeface="Calibri" pitchFamily="34" charset="-120"/>
              </a:rPr>
              <a:t>8/16</a:t>
            </a:r>
            <a:endParaRPr lang="en-US" sz="1100" dirty="0"/>
          </a:p>
        </p:txBody>
      </p:sp>
      <p:sp>
        <p:nvSpPr>
          <p:cNvPr id="45" name="Shape 43"/>
          <p:cNvSpPr/>
          <p:nvPr/>
        </p:nvSpPr>
        <p:spPr>
          <a:xfrm>
            <a:off x="5257800" y="5586984"/>
            <a:ext cx="4572000" cy="182880"/>
          </a:xfrm>
          <a:prstGeom prst="rect">
            <a:avLst/>
          </a:prstGeom>
          <a:solidFill>
            <a:srgbClr val="E2E8F0"/>
          </a:solidFill>
          <a:ln/>
        </p:spPr>
      </p:sp>
      <p:sp>
        <p:nvSpPr>
          <p:cNvPr id="46" name="Shape 44"/>
          <p:cNvSpPr/>
          <p:nvPr/>
        </p:nvSpPr>
        <p:spPr>
          <a:xfrm>
            <a:off x="5257800" y="5586984"/>
            <a:ext cx="2286000" cy="182880"/>
          </a:xfrm>
          <a:prstGeom prst="rect">
            <a:avLst/>
          </a:prstGeom>
          <a:solidFill>
            <a:srgbClr val="16A34A"/>
          </a:solidFill>
          <a:ln/>
        </p:spPr>
      </p:sp>
      <p:sp>
        <p:nvSpPr>
          <p:cNvPr id="47" name="Text 45"/>
          <p:cNvSpPr/>
          <p:nvPr/>
        </p:nvSpPr>
        <p:spPr>
          <a:xfrm>
            <a:off x="9921240" y="5522976"/>
            <a:ext cx="2011680" cy="320040"/>
          </a:xfrm>
          <a:prstGeom prst="rect">
            <a:avLst/>
          </a:prstGeom>
          <a:noFill/>
          <a:ln/>
        </p:spPr>
        <p:txBody>
          <a:bodyPr wrap="square" rtlCol="0" anchor="ctr"/>
          <a:lstStyle/>
          <a:p>
            <a:pPr marL="0" indent="0">
              <a:buNone/>
            </a:pPr>
            <a:r>
              <a:rPr lang="en-US" sz="1000" dirty="0">
                <a:solidFill>
                  <a:srgbClr val="64748B"/>
                </a:solidFill>
                <a:latin typeface="Calibri" pitchFamily="34" charset="0"/>
                <a:ea typeface="Calibri" pitchFamily="34" charset="-122"/>
                <a:cs typeface="Calibri" pitchFamily="34" charset="-120"/>
              </a:rPr>
              <a:t>—</a:t>
            </a:r>
            <a:endParaRPr lang="en-US" sz="1000" dirty="0"/>
          </a:p>
        </p:txBody>
      </p:sp>
      <p:sp>
        <p:nvSpPr>
          <p:cNvPr id="48" name="Shape 46"/>
          <p:cNvSpPr/>
          <p:nvPr/>
        </p:nvSpPr>
        <p:spPr>
          <a:xfrm>
            <a:off x="274320" y="6144768"/>
            <a:ext cx="11704320" cy="621792"/>
          </a:xfrm>
          <a:prstGeom prst="rect">
            <a:avLst/>
          </a:prstGeom>
          <a:solidFill>
            <a:srgbClr val="DCFCE7"/>
          </a:solidFill>
          <a:ln w="12700">
            <a:solidFill>
              <a:srgbClr val="22C55E"/>
            </a:solidFill>
            <a:prstDash val="solid"/>
          </a:ln>
        </p:spPr>
      </p:sp>
      <p:sp>
        <p:nvSpPr>
          <p:cNvPr id="49" name="Shape 47"/>
          <p:cNvSpPr/>
          <p:nvPr/>
        </p:nvSpPr>
        <p:spPr>
          <a:xfrm>
            <a:off x="274320" y="6144768"/>
            <a:ext cx="91440" cy="621792"/>
          </a:xfrm>
          <a:prstGeom prst="rect">
            <a:avLst/>
          </a:prstGeom>
          <a:solidFill>
            <a:srgbClr val="22C55E"/>
          </a:solidFill>
          <a:ln/>
        </p:spPr>
      </p:sp>
      <p:sp>
        <p:nvSpPr>
          <p:cNvPr id="50" name="Text 48"/>
          <p:cNvSpPr/>
          <p:nvPr/>
        </p:nvSpPr>
        <p:spPr>
          <a:xfrm>
            <a:off x="457200" y="6190488"/>
            <a:ext cx="11338560" cy="530352"/>
          </a:xfrm>
          <a:prstGeom prst="rect">
            <a:avLst/>
          </a:prstGeom>
          <a:noFill/>
          <a:ln/>
        </p:spPr>
        <p:txBody>
          <a:bodyPr wrap="square" rtlCol="0" anchor="ctr"/>
          <a:lstStyle/>
          <a:p>
            <a:pPr marL="0" indent="0">
              <a:buNone/>
            </a:pPr>
            <a:r>
              <a:rPr lang="en-US" sz="1200" i="1" dirty="0">
                <a:solidFill>
                  <a:srgbClr val="14532D"/>
                </a:solidFill>
                <a:latin typeface="Calibri" pitchFamily="34" charset="0"/>
                <a:ea typeface="Calibri" pitchFamily="34" charset="-122"/>
                <a:cs typeface="Calibri" pitchFamily="34" charset="-120"/>
              </a:rPr>
              <a:t>The goal is not maximum AI sophistication. The goal is the minimum AI complexity required to create durable business value.</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4598</TotalTime>
  <Words>2003</Words>
  <Application>Microsoft Macintosh PowerPoint</Application>
  <PresentationFormat>Custom</PresentationFormat>
  <Paragraphs>220</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Michael O'Brien</cp:lastModifiedBy>
  <cp:revision>6</cp:revision>
  <dcterms:created xsi:type="dcterms:W3CDTF">2026-05-26T19:30:34Z</dcterms:created>
  <dcterms:modified xsi:type="dcterms:W3CDTF">2026-06-12T20:59:32Z</dcterms:modified>
</cp:coreProperties>
</file>