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74" r:id="rId3"/>
    <p:sldId id="257" r:id="rId4"/>
    <p:sldId id="259" r:id="rId5"/>
    <p:sldId id="261" r:id="rId6"/>
    <p:sldId id="263" r:id="rId7"/>
    <p:sldId id="267" r:id="rId8"/>
    <p:sldId id="269" r:id="rId9"/>
    <p:sldId id="270"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116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0F549-DA8C-ED66-20A4-9946317939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1165AC-1CF3-FF47-64BF-D68D840B82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45FA80-7309-5684-DD43-93D5206D86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BA4E62-7437-DA65-69B9-C0FBBD9B9F31}"/>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41095872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2032"/>
        </a:solidFill>
        <a:effectLst/>
      </p:bgPr>
    </p:bg>
    <p:spTree>
      <p:nvGrpSpPr>
        <p:cNvPr id="1" name=""/>
        <p:cNvGrpSpPr/>
        <p:nvPr/>
      </p:nvGrpSpPr>
      <p:grpSpPr>
        <a:xfrm>
          <a:off x="0" y="0"/>
          <a:ext cx="0" cy="0"/>
          <a:chOff x="0" y="0"/>
          <a:chExt cx="0" cy="0"/>
        </a:xfrm>
      </p:grpSpPr>
      <p:sp>
        <p:nvSpPr>
          <p:cNvPr id="2" name="Shape 0"/>
          <p:cNvSpPr/>
          <p:nvPr/>
        </p:nvSpPr>
        <p:spPr>
          <a:xfrm>
            <a:off x="0" y="0"/>
            <a:ext cx="457200" cy="5143500"/>
          </a:xfrm>
          <a:prstGeom prst="rect">
            <a:avLst/>
          </a:prstGeom>
          <a:solidFill>
            <a:srgbClr val="22C55E"/>
          </a:solidFill>
          <a:ln w="12700">
            <a:solidFill>
              <a:srgbClr val="22C55E"/>
            </a:solidFill>
            <a:prstDash val="solid"/>
          </a:ln>
        </p:spPr>
      </p:sp>
      <p:sp>
        <p:nvSpPr>
          <p:cNvPr id="3" name="Text 1"/>
          <p:cNvSpPr/>
          <p:nvPr/>
        </p:nvSpPr>
        <p:spPr>
          <a:xfrm>
            <a:off x="685800" y="640080"/>
            <a:ext cx="7772400" cy="365760"/>
          </a:xfrm>
          <a:prstGeom prst="rect">
            <a:avLst/>
          </a:prstGeom>
          <a:noFill/>
          <a:ln/>
        </p:spPr>
        <p:txBody>
          <a:bodyPr wrap="square" rtlCol="0" anchor="ctr"/>
          <a:lstStyle/>
          <a:p>
            <a:pPr marL="0" indent="0" algn="l">
              <a:buNone/>
            </a:pPr>
            <a:r>
              <a:rPr lang="en-US" sz="1100" b="1" kern="0" spc="200" dirty="0">
                <a:solidFill>
                  <a:srgbClr val="22C55E"/>
                </a:solidFill>
                <a:latin typeface="Calibri" pitchFamily="34" charset="0"/>
                <a:ea typeface="Calibri" pitchFamily="34" charset="-122"/>
                <a:cs typeface="Calibri" pitchFamily="34" charset="-120"/>
              </a:rPr>
              <a:t>TRANSFORMATION LAUNCH READINESS DIAGNOSTIC</a:t>
            </a:r>
            <a:endParaRPr lang="en-US" sz="1100" dirty="0"/>
          </a:p>
        </p:txBody>
      </p:sp>
      <p:sp>
        <p:nvSpPr>
          <p:cNvPr id="4" name="Text 2"/>
          <p:cNvSpPr/>
          <p:nvPr/>
        </p:nvSpPr>
        <p:spPr>
          <a:xfrm>
            <a:off x="685800" y="1097280"/>
            <a:ext cx="7772400" cy="822960"/>
          </a:xfrm>
          <a:prstGeom prst="rect">
            <a:avLst/>
          </a:prstGeom>
          <a:noFill/>
          <a:ln/>
        </p:spPr>
        <p:txBody>
          <a:bodyPr wrap="square" rtlCol="0" anchor="ctr"/>
          <a:lstStyle/>
          <a:p>
            <a:r>
              <a:rPr lang="en-US" sz="4000" dirty="0">
                <a:solidFill>
                  <a:schemeClr val="bg1"/>
                </a:solidFill>
              </a:rPr>
              <a:t>Initiative Success Diagnostic</a:t>
            </a:r>
            <a:endParaRPr lang="en-US" sz="3800" dirty="0">
              <a:solidFill>
                <a:schemeClr val="bg1"/>
              </a:solidFill>
            </a:endParaRPr>
          </a:p>
        </p:txBody>
      </p:sp>
      <p:sp>
        <p:nvSpPr>
          <p:cNvPr id="5" name="Shape 3"/>
          <p:cNvSpPr/>
          <p:nvPr/>
        </p:nvSpPr>
        <p:spPr>
          <a:xfrm>
            <a:off x="685800" y="2011680"/>
            <a:ext cx="4572000" cy="36576"/>
          </a:xfrm>
          <a:prstGeom prst="rect">
            <a:avLst/>
          </a:prstGeom>
          <a:solidFill>
            <a:srgbClr val="22C55E"/>
          </a:solidFill>
          <a:ln w="12700">
            <a:solidFill>
              <a:srgbClr val="22C55E"/>
            </a:solidFill>
            <a:prstDash val="solid"/>
          </a:ln>
        </p:spPr>
      </p:sp>
      <p:sp>
        <p:nvSpPr>
          <p:cNvPr id="6" name="Text 4"/>
          <p:cNvSpPr/>
          <p:nvPr/>
        </p:nvSpPr>
        <p:spPr>
          <a:xfrm>
            <a:off x="685800" y="2194560"/>
            <a:ext cx="7315200" cy="822960"/>
          </a:xfrm>
          <a:prstGeom prst="rect">
            <a:avLst/>
          </a:prstGeom>
          <a:noFill/>
          <a:ln/>
        </p:spPr>
        <p:txBody>
          <a:bodyPr wrap="square" rtlCol="0" anchor="ctr"/>
          <a:lstStyle/>
          <a:p>
            <a:pPr marL="0" indent="0" algn="l">
              <a:buNone/>
            </a:pPr>
            <a:r>
              <a:rPr lang="en-US" sz="1300" dirty="0">
                <a:solidFill>
                  <a:srgbClr val="94A3B8"/>
                </a:solidFill>
                <a:latin typeface="Calibri" pitchFamily="34" charset="0"/>
                <a:ea typeface="Calibri" pitchFamily="34" charset="-122"/>
                <a:cs typeface="Calibri" pitchFamily="34" charset="-120"/>
              </a:rPr>
              <a:t>Prepared for: </a:t>
            </a:r>
            <a:r>
              <a:rPr lang="en-US" sz="1300" b="1" dirty="0">
                <a:solidFill>
                  <a:srgbClr val="FFFFFF"/>
                </a:solidFill>
                <a:latin typeface="Calibri" pitchFamily="34" charset="0"/>
                <a:ea typeface="Calibri" pitchFamily="34" charset="-122"/>
                <a:cs typeface="Calibri" pitchFamily="34" charset="-120"/>
              </a:rPr>
              <a:t>Jordan Ellis, CTO</a:t>
            </a:r>
            <a:endParaRPr lang="en-US" sz="1300" dirty="0"/>
          </a:p>
          <a:p>
            <a:pPr marL="0" indent="0" algn="l">
              <a:buNone/>
            </a:pPr>
            <a:r>
              <a:rPr lang="en-US" sz="1300" dirty="0">
                <a:solidFill>
                  <a:srgbClr val="94A3B8"/>
                </a:solidFill>
                <a:latin typeface="Calibri" pitchFamily="34" charset="0"/>
                <a:ea typeface="Calibri" pitchFamily="34" charset="-122"/>
                <a:cs typeface="Calibri" pitchFamily="34" charset="-120"/>
              </a:rPr>
              <a:t>Meridian Health Systems  |  June 2026</a:t>
            </a:r>
            <a:endParaRPr lang="en-US" sz="1300" dirty="0"/>
          </a:p>
        </p:txBody>
      </p:sp>
      <p:sp>
        <p:nvSpPr>
          <p:cNvPr id="7" name="Text 5"/>
          <p:cNvSpPr/>
          <p:nvPr/>
        </p:nvSpPr>
        <p:spPr>
          <a:xfrm>
            <a:off x="685800" y="3200400"/>
            <a:ext cx="7315200" cy="320040"/>
          </a:xfrm>
          <a:prstGeom prst="rect">
            <a:avLst/>
          </a:prstGeom>
          <a:noFill/>
          <a:ln/>
        </p:spPr>
        <p:txBody>
          <a:bodyPr wrap="square" rtlCol="0" anchor="ctr"/>
          <a:lstStyle/>
          <a:p>
            <a:pPr marL="0" indent="0" algn="l">
              <a:buNone/>
            </a:pPr>
            <a:r>
              <a:rPr lang="en-US" sz="1100" dirty="0">
                <a:solidFill>
                  <a:srgbClr val="DCFCE7"/>
                </a:solidFill>
                <a:latin typeface="Calibri" pitchFamily="34" charset="0"/>
                <a:ea typeface="Calibri" pitchFamily="34" charset="-122"/>
                <a:cs typeface="Calibri" pitchFamily="34" charset="-120"/>
              </a:rPr>
              <a:t>Initiative: Epic EHR Implementation — Go-Live Target: Q1 2027</a:t>
            </a:r>
            <a:endParaRPr lang="en-US" sz="1100" dirty="0"/>
          </a:p>
        </p:txBody>
      </p:sp>
      <p:sp>
        <p:nvSpPr>
          <p:cNvPr id="8" name="Text 6"/>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74222-5550-F616-DDEE-E84B05F9880B}"/>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B342A26-8410-6E80-A64A-B719C11CA1F7}"/>
              </a:ext>
            </a:extLst>
          </p:cNvPr>
          <p:cNvSpPr/>
          <p:nvPr/>
        </p:nvSpPr>
        <p:spPr>
          <a:xfrm>
            <a:off x="0" y="0"/>
            <a:ext cx="109728" cy="5143500"/>
          </a:xfrm>
          <a:prstGeom prst="rect">
            <a:avLst/>
          </a:prstGeom>
          <a:solidFill>
            <a:srgbClr val="22C55E"/>
          </a:solidFill>
          <a:ln w="12700">
            <a:solidFill>
              <a:srgbClr val="22C55E"/>
            </a:solidFill>
            <a:prstDash val="solid"/>
          </a:ln>
        </p:spPr>
      </p:sp>
      <p:sp>
        <p:nvSpPr>
          <p:cNvPr id="3" name="Text 1">
            <a:extLst>
              <a:ext uri="{FF2B5EF4-FFF2-40B4-BE49-F238E27FC236}">
                <a16:creationId xmlns:a16="http://schemas.microsoft.com/office/drawing/2014/main" id="{66048262-6A22-A8B9-C6CA-75F77D4448DD}"/>
              </a:ext>
            </a:extLst>
          </p:cNvPr>
          <p:cNvSpPr/>
          <p:nvPr/>
        </p:nvSpPr>
        <p:spPr>
          <a:xfrm>
            <a:off x="256032" y="164592"/>
            <a:ext cx="6400800" cy="457200"/>
          </a:xfrm>
          <a:prstGeom prst="rect">
            <a:avLst/>
          </a:prstGeom>
          <a:noFill/>
          <a:ln/>
        </p:spPr>
        <p:txBody>
          <a:bodyPr wrap="square" rtlCol="0" anchor="ctr"/>
          <a:lstStyle/>
          <a:p>
            <a:pPr marL="0" indent="0" algn="l">
              <a:buNone/>
            </a:pPr>
            <a:r>
              <a:rPr lang="en-US" sz="2200" b="1" dirty="0">
                <a:solidFill>
                  <a:srgbClr val="162032"/>
                </a:solidFill>
                <a:latin typeface="Calibri" pitchFamily="34" charset="0"/>
                <a:ea typeface="Calibri" pitchFamily="34" charset="-122"/>
                <a:cs typeface="Calibri" pitchFamily="34" charset="-120"/>
              </a:rPr>
              <a:t>IMPORTANT NOTICE</a:t>
            </a:r>
            <a:endParaRPr lang="en-US" sz="2200" dirty="0"/>
          </a:p>
        </p:txBody>
      </p:sp>
      <p:sp>
        <p:nvSpPr>
          <p:cNvPr id="5" name="Text 3">
            <a:extLst>
              <a:ext uri="{FF2B5EF4-FFF2-40B4-BE49-F238E27FC236}">
                <a16:creationId xmlns:a16="http://schemas.microsoft.com/office/drawing/2014/main" id="{F8E71933-28DF-70D7-9840-ED1A8C3C1D9A}"/>
              </a:ext>
            </a:extLst>
          </p:cNvPr>
          <p:cNvSpPr/>
          <p:nvPr/>
        </p:nvSpPr>
        <p:spPr>
          <a:xfrm>
            <a:off x="6858000" y="164592"/>
            <a:ext cx="2029968" cy="438912"/>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VERDICT: NOT READY TO LAUNCH</a:t>
            </a:r>
            <a:endParaRPr lang="en-US" sz="750" dirty="0"/>
          </a:p>
        </p:txBody>
      </p:sp>
      <p:sp>
        <p:nvSpPr>
          <p:cNvPr id="6" name="Shape 4">
            <a:extLst>
              <a:ext uri="{FF2B5EF4-FFF2-40B4-BE49-F238E27FC236}">
                <a16:creationId xmlns:a16="http://schemas.microsoft.com/office/drawing/2014/main" id="{3EF80D1E-DFC6-4D71-302C-775DB3A50AA5}"/>
              </a:ext>
            </a:extLst>
          </p:cNvPr>
          <p:cNvSpPr/>
          <p:nvPr/>
        </p:nvSpPr>
        <p:spPr>
          <a:xfrm>
            <a:off x="256032" y="749808"/>
            <a:ext cx="8686800" cy="22860"/>
          </a:xfrm>
          <a:prstGeom prst="rect">
            <a:avLst/>
          </a:prstGeom>
          <a:solidFill>
            <a:srgbClr val="22C55E"/>
          </a:solidFill>
          <a:ln w="12700">
            <a:solidFill>
              <a:srgbClr val="22C55E"/>
            </a:solidFill>
            <a:prstDash val="solid"/>
          </a:ln>
        </p:spPr>
      </p:sp>
      <p:sp>
        <p:nvSpPr>
          <p:cNvPr id="32" name="TextBox 31">
            <a:extLst>
              <a:ext uri="{FF2B5EF4-FFF2-40B4-BE49-F238E27FC236}">
                <a16:creationId xmlns:a16="http://schemas.microsoft.com/office/drawing/2014/main" id="{ECD7D172-A09D-8146-2F16-D5A7923A752C}"/>
              </a:ext>
            </a:extLst>
          </p:cNvPr>
          <p:cNvSpPr txBox="1"/>
          <p:nvPr/>
        </p:nvSpPr>
        <p:spPr>
          <a:xfrm>
            <a:off x="1304144" y="1184223"/>
            <a:ext cx="5973580" cy="2308324"/>
          </a:xfrm>
          <a:prstGeom prst="rect">
            <a:avLst/>
          </a:prstGeom>
          <a:noFill/>
        </p:spPr>
        <p:txBody>
          <a:bodyPr wrap="square" rtlCol="0">
            <a:spAutoFit/>
          </a:bodyPr>
          <a:lstStyle/>
          <a:p>
            <a:r>
              <a:rPr lang="en-US" sz="3600" dirty="0"/>
              <a:t>Sample Report - 9 of 19 pages. </a:t>
            </a:r>
            <a:br>
              <a:rPr lang="en-US" sz="3600" dirty="0"/>
            </a:br>
            <a:br>
              <a:rPr lang="en-US" sz="3600" dirty="0"/>
            </a:br>
            <a:r>
              <a:rPr lang="en-US" sz="3600" dirty="0"/>
              <a:t>Full report delivered upon engagement completion.</a:t>
            </a:r>
          </a:p>
        </p:txBody>
      </p:sp>
    </p:spTree>
    <p:extLst>
      <p:ext uri="{BB962C8B-B14F-4D97-AF65-F5344CB8AC3E}">
        <p14:creationId xmlns:p14="http://schemas.microsoft.com/office/powerpoint/2010/main" val="789847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2C55E"/>
          </a:solidFill>
          <a:ln w="12700">
            <a:solidFill>
              <a:srgbClr val="22C55E"/>
            </a:solidFill>
            <a:prstDash val="solid"/>
          </a:ln>
        </p:spPr>
      </p:sp>
      <p:sp>
        <p:nvSpPr>
          <p:cNvPr id="3" name="Text 1"/>
          <p:cNvSpPr/>
          <p:nvPr/>
        </p:nvSpPr>
        <p:spPr>
          <a:xfrm>
            <a:off x="256032" y="164592"/>
            <a:ext cx="6400800" cy="457200"/>
          </a:xfrm>
          <a:prstGeom prst="rect">
            <a:avLst/>
          </a:prstGeom>
          <a:noFill/>
          <a:ln/>
        </p:spPr>
        <p:txBody>
          <a:bodyPr wrap="square" rtlCol="0" anchor="ctr"/>
          <a:lstStyle/>
          <a:p>
            <a:pPr marL="0" indent="0" algn="l">
              <a:buNone/>
            </a:pPr>
            <a:r>
              <a:rPr lang="en-US" sz="2200" b="1" dirty="0">
                <a:solidFill>
                  <a:srgbClr val="162032"/>
                </a:solidFill>
                <a:latin typeface="Calibri" pitchFamily="34" charset="0"/>
                <a:ea typeface="Calibri" pitchFamily="34" charset="-122"/>
                <a:cs typeface="Calibri" pitchFamily="34" charset="-120"/>
              </a:rPr>
              <a:t>Executive Flash</a:t>
            </a:r>
            <a:endParaRPr lang="en-US" sz="2200" dirty="0"/>
          </a:p>
        </p:txBody>
      </p:sp>
      <p:sp>
        <p:nvSpPr>
          <p:cNvPr id="4" name="Shape 2"/>
          <p:cNvSpPr/>
          <p:nvPr/>
        </p:nvSpPr>
        <p:spPr>
          <a:xfrm>
            <a:off x="6858000" y="164592"/>
            <a:ext cx="2029968" cy="438912"/>
          </a:xfrm>
          <a:prstGeom prst="rect">
            <a:avLst/>
          </a:prstGeom>
          <a:solidFill>
            <a:srgbClr val="DC2626"/>
          </a:solidFill>
          <a:ln w="12700">
            <a:solidFill>
              <a:srgbClr val="DC2626"/>
            </a:solidFill>
            <a:prstDash val="solid"/>
          </a:ln>
        </p:spPr>
      </p:sp>
      <p:sp>
        <p:nvSpPr>
          <p:cNvPr id="5" name="Text 3"/>
          <p:cNvSpPr/>
          <p:nvPr/>
        </p:nvSpPr>
        <p:spPr>
          <a:xfrm>
            <a:off x="6858000" y="164592"/>
            <a:ext cx="2029968" cy="438912"/>
          </a:xfrm>
          <a:prstGeom prst="rect">
            <a:avLst/>
          </a:prstGeom>
          <a:noFill/>
          <a:ln/>
        </p:spPr>
        <p:txBody>
          <a:bodyPr wrap="square" rtlCol="0" anchor="ctr"/>
          <a:lstStyle/>
          <a:p>
            <a:pPr marL="0" indent="0" algn="ctr">
              <a:buNone/>
            </a:pPr>
            <a:r>
              <a:rPr lang="en-US" sz="750" b="1" dirty="0">
                <a:solidFill>
                  <a:srgbClr val="FFFFFF"/>
                </a:solidFill>
                <a:latin typeface="Calibri" pitchFamily="34" charset="0"/>
                <a:ea typeface="Calibri" pitchFamily="34" charset="-122"/>
                <a:cs typeface="Calibri" pitchFamily="34" charset="-120"/>
              </a:rPr>
              <a:t>VERDICT: NOT READY TO LAUNCH</a:t>
            </a:r>
            <a:endParaRPr lang="en-US" sz="750" dirty="0"/>
          </a:p>
        </p:txBody>
      </p:sp>
      <p:sp>
        <p:nvSpPr>
          <p:cNvPr id="6" name="Shape 4"/>
          <p:cNvSpPr/>
          <p:nvPr/>
        </p:nvSpPr>
        <p:spPr>
          <a:xfrm>
            <a:off x="256032" y="749808"/>
            <a:ext cx="8686800" cy="22860"/>
          </a:xfrm>
          <a:prstGeom prst="rect">
            <a:avLst/>
          </a:prstGeom>
          <a:solidFill>
            <a:srgbClr val="22C55E"/>
          </a:solidFill>
          <a:ln w="12700">
            <a:solidFill>
              <a:srgbClr val="22C55E"/>
            </a:solidFill>
            <a:prstDash val="solid"/>
          </a:ln>
        </p:spPr>
      </p:sp>
      <p:sp>
        <p:nvSpPr>
          <p:cNvPr id="7" name="Shape 5"/>
          <p:cNvSpPr/>
          <p:nvPr/>
        </p:nvSpPr>
        <p:spPr>
          <a:xfrm>
            <a:off x="256032" y="914400"/>
            <a:ext cx="2743200" cy="1828800"/>
          </a:xfrm>
          <a:prstGeom prst="rect">
            <a:avLst/>
          </a:prstGeom>
          <a:solidFill>
            <a:srgbClr val="F1F5F9"/>
          </a:solidFill>
          <a:ln w="12700">
            <a:solidFill>
              <a:srgbClr val="F1F5F9"/>
            </a:solidFill>
            <a:prstDash val="solid"/>
          </a:ln>
        </p:spPr>
      </p:sp>
      <p:sp>
        <p:nvSpPr>
          <p:cNvPr id="8" name="Shape 6"/>
          <p:cNvSpPr/>
          <p:nvPr/>
        </p:nvSpPr>
        <p:spPr>
          <a:xfrm>
            <a:off x="256032" y="914400"/>
            <a:ext cx="2743200" cy="73152"/>
          </a:xfrm>
          <a:prstGeom prst="rect">
            <a:avLst/>
          </a:prstGeom>
          <a:solidFill>
            <a:srgbClr val="DC2626"/>
          </a:solidFill>
          <a:ln w="12700">
            <a:solidFill>
              <a:srgbClr val="DC2626"/>
            </a:solidFill>
            <a:prstDash val="solid"/>
          </a:ln>
        </p:spPr>
      </p:sp>
      <p:sp>
        <p:nvSpPr>
          <p:cNvPr id="9" name="Text 7"/>
          <p:cNvSpPr/>
          <p:nvPr/>
        </p:nvSpPr>
        <p:spPr>
          <a:xfrm>
            <a:off x="365760" y="1005840"/>
            <a:ext cx="2523744" cy="228600"/>
          </a:xfrm>
          <a:prstGeom prst="rect">
            <a:avLst/>
          </a:prstGeom>
          <a:noFill/>
          <a:ln/>
        </p:spPr>
        <p:txBody>
          <a:bodyPr wrap="square" lIns="0" tIns="0" rIns="0" bIns="0" rtlCol="0" anchor="ctr"/>
          <a:lstStyle/>
          <a:p>
            <a:pPr marL="0" indent="0" algn="l">
              <a:buNone/>
            </a:pPr>
            <a:r>
              <a:rPr lang="en-US" sz="750" b="1" kern="0" spc="100" dirty="0">
                <a:solidFill>
                  <a:srgbClr val="94A3B8"/>
                </a:solidFill>
                <a:latin typeface="Calibri" pitchFamily="34" charset="0"/>
                <a:ea typeface="Calibri" pitchFamily="34" charset="-122"/>
                <a:cs typeface="Calibri" pitchFamily="34" charset="-120"/>
              </a:rPr>
              <a:t>LAUNCH POSTURE</a:t>
            </a:r>
            <a:endParaRPr lang="en-US" sz="750" dirty="0"/>
          </a:p>
        </p:txBody>
      </p:sp>
      <p:sp>
        <p:nvSpPr>
          <p:cNvPr id="10" name="Text 8"/>
          <p:cNvSpPr/>
          <p:nvPr/>
        </p:nvSpPr>
        <p:spPr>
          <a:xfrm>
            <a:off x="365760" y="1261872"/>
            <a:ext cx="2523744" cy="420624"/>
          </a:xfrm>
          <a:prstGeom prst="rect">
            <a:avLst/>
          </a:prstGeom>
          <a:noFill/>
          <a:ln/>
        </p:spPr>
        <p:txBody>
          <a:bodyPr wrap="square" lIns="0" tIns="0" rIns="0" bIns="0" rtlCol="0" anchor="ctr"/>
          <a:lstStyle/>
          <a:p>
            <a:pPr marL="0" indent="0" algn="l">
              <a:buNone/>
            </a:pPr>
            <a:r>
              <a:rPr lang="en-US" sz="1600" b="1" dirty="0">
                <a:solidFill>
                  <a:srgbClr val="162032"/>
                </a:solidFill>
                <a:latin typeface="Calibri" pitchFamily="34" charset="0"/>
                <a:ea typeface="Calibri" pitchFamily="34" charset="-122"/>
                <a:cs typeface="Calibri" pitchFamily="34" charset="-120"/>
              </a:rPr>
              <a:t>High-Risk</a:t>
            </a:r>
            <a:endParaRPr lang="en-US" sz="1600" dirty="0"/>
          </a:p>
        </p:txBody>
      </p:sp>
      <p:sp>
        <p:nvSpPr>
          <p:cNvPr id="11" name="Text 9"/>
          <p:cNvSpPr/>
          <p:nvPr/>
        </p:nvSpPr>
        <p:spPr>
          <a:xfrm>
            <a:off x="365760" y="1719072"/>
            <a:ext cx="2523744" cy="914400"/>
          </a:xfrm>
          <a:prstGeom prst="rect">
            <a:avLst/>
          </a:prstGeom>
          <a:noFill/>
          <a:ln/>
        </p:spPr>
        <p:txBody>
          <a:bodyPr wrap="square" lIns="0" tIns="0" rIns="0" bIns="0" rtlCol="0" anchor="t"/>
          <a:lstStyle/>
          <a:p>
            <a:pPr marL="0" indent="0" algn="l">
              <a:buNone/>
            </a:pPr>
            <a:r>
              <a:rPr lang="en-US" sz="900" dirty="0">
                <a:solidFill>
                  <a:srgbClr val="334155"/>
                </a:solidFill>
                <a:latin typeface="Calibri" pitchFamily="34" charset="0"/>
                <a:ea typeface="Calibri" pitchFamily="34" charset="-122"/>
                <a:cs typeface="Calibri" pitchFamily="34" charset="-120"/>
              </a:rPr>
              <a:t>One Tier 1 hard stop triggered. Q1 2027 cannot be treated as a firm date until launch gates are met.</a:t>
            </a:r>
            <a:endParaRPr lang="en-US" sz="900" dirty="0"/>
          </a:p>
        </p:txBody>
      </p:sp>
      <p:sp>
        <p:nvSpPr>
          <p:cNvPr id="12" name="Shape 10"/>
          <p:cNvSpPr/>
          <p:nvPr/>
        </p:nvSpPr>
        <p:spPr>
          <a:xfrm>
            <a:off x="3163824" y="914400"/>
            <a:ext cx="2743200" cy="1828800"/>
          </a:xfrm>
          <a:prstGeom prst="rect">
            <a:avLst/>
          </a:prstGeom>
          <a:solidFill>
            <a:srgbClr val="F1F5F9"/>
          </a:solidFill>
          <a:ln w="12700">
            <a:solidFill>
              <a:srgbClr val="F1F5F9"/>
            </a:solidFill>
            <a:prstDash val="solid"/>
          </a:ln>
        </p:spPr>
      </p:sp>
      <p:sp>
        <p:nvSpPr>
          <p:cNvPr id="13" name="Shape 11"/>
          <p:cNvSpPr/>
          <p:nvPr/>
        </p:nvSpPr>
        <p:spPr>
          <a:xfrm>
            <a:off x="3163824" y="914400"/>
            <a:ext cx="2743200" cy="73152"/>
          </a:xfrm>
          <a:prstGeom prst="rect">
            <a:avLst/>
          </a:prstGeom>
          <a:solidFill>
            <a:srgbClr val="EA580C"/>
          </a:solidFill>
          <a:ln w="12700">
            <a:solidFill>
              <a:srgbClr val="EA580C"/>
            </a:solidFill>
            <a:prstDash val="solid"/>
          </a:ln>
        </p:spPr>
      </p:sp>
      <p:sp>
        <p:nvSpPr>
          <p:cNvPr id="14" name="Text 12"/>
          <p:cNvSpPr/>
          <p:nvPr/>
        </p:nvSpPr>
        <p:spPr>
          <a:xfrm>
            <a:off x="3273552" y="1005840"/>
            <a:ext cx="2523744" cy="228600"/>
          </a:xfrm>
          <a:prstGeom prst="rect">
            <a:avLst/>
          </a:prstGeom>
          <a:noFill/>
          <a:ln/>
        </p:spPr>
        <p:txBody>
          <a:bodyPr wrap="square" lIns="0" tIns="0" rIns="0" bIns="0" rtlCol="0" anchor="ctr"/>
          <a:lstStyle/>
          <a:p>
            <a:pPr marL="0" indent="0" algn="l">
              <a:buNone/>
            </a:pPr>
            <a:r>
              <a:rPr lang="en-US" sz="750" b="1" kern="0" spc="100" dirty="0">
                <a:solidFill>
                  <a:srgbClr val="94A3B8"/>
                </a:solidFill>
                <a:latin typeface="Calibri" pitchFamily="34" charset="0"/>
                <a:ea typeface="Calibri" pitchFamily="34" charset="-122"/>
                <a:cs typeface="Calibri" pitchFamily="34" charset="-120"/>
              </a:rPr>
              <a:t>PRIMARY DERAILER</a:t>
            </a:r>
            <a:endParaRPr lang="en-US" sz="750" dirty="0"/>
          </a:p>
        </p:txBody>
      </p:sp>
      <p:sp>
        <p:nvSpPr>
          <p:cNvPr id="15" name="Text 13"/>
          <p:cNvSpPr/>
          <p:nvPr/>
        </p:nvSpPr>
        <p:spPr>
          <a:xfrm>
            <a:off x="3273552" y="1261872"/>
            <a:ext cx="2523744" cy="420624"/>
          </a:xfrm>
          <a:prstGeom prst="rect">
            <a:avLst/>
          </a:prstGeom>
          <a:noFill/>
          <a:ln/>
        </p:spPr>
        <p:txBody>
          <a:bodyPr wrap="square" lIns="0" tIns="0" rIns="0" bIns="0" rtlCol="0" anchor="ctr"/>
          <a:lstStyle/>
          <a:p>
            <a:pPr marL="0" indent="0" algn="l">
              <a:buNone/>
            </a:pPr>
            <a:r>
              <a:rPr lang="en-US" sz="1600" b="1" dirty="0">
                <a:solidFill>
                  <a:srgbClr val="162032"/>
                </a:solidFill>
                <a:latin typeface="Calibri" pitchFamily="34" charset="0"/>
                <a:ea typeface="Calibri" pitchFamily="34" charset="-122"/>
                <a:cs typeface="Calibri" pitchFamily="34" charset="-120"/>
              </a:rPr>
              <a:t>Scope Discipline</a:t>
            </a:r>
            <a:endParaRPr lang="en-US" sz="1600" dirty="0"/>
          </a:p>
        </p:txBody>
      </p:sp>
      <p:sp>
        <p:nvSpPr>
          <p:cNvPr id="16" name="Text 14"/>
          <p:cNvSpPr/>
          <p:nvPr/>
        </p:nvSpPr>
        <p:spPr>
          <a:xfrm>
            <a:off x="3273552" y="1719072"/>
            <a:ext cx="2523744" cy="914400"/>
          </a:xfrm>
          <a:prstGeom prst="rect">
            <a:avLst/>
          </a:prstGeom>
          <a:noFill/>
          <a:ln/>
        </p:spPr>
        <p:txBody>
          <a:bodyPr wrap="square" lIns="0" tIns="0" rIns="0" bIns="0" rtlCol="0" anchor="t"/>
          <a:lstStyle/>
          <a:p>
            <a:pPr marL="0" indent="0" algn="l">
              <a:buNone/>
            </a:pPr>
            <a:r>
              <a:rPr lang="en-US" sz="900" dirty="0">
                <a:solidFill>
                  <a:srgbClr val="334155"/>
                </a:solidFill>
                <a:latin typeface="Calibri" pitchFamily="34" charset="0"/>
                <a:ea typeface="Calibri" pitchFamily="34" charset="-122"/>
                <a:cs typeface="Calibri" pitchFamily="34" charset="-120"/>
              </a:rPr>
              <a:t>Day One definition not settled. Stakeholders hold divergent expectations. Score: 1.4 / 4.0.</a:t>
            </a:r>
            <a:endParaRPr lang="en-US" sz="900" dirty="0"/>
          </a:p>
        </p:txBody>
      </p:sp>
      <p:sp>
        <p:nvSpPr>
          <p:cNvPr id="17" name="Shape 15"/>
          <p:cNvSpPr/>
          <p:nvPr/>
        </p:nvSpPr>
        <p:spPr>
          <a:xfrm>
            <a:off x="6071616" y="914400"/>
            <a:ext cx="2743200" cy="1828800"/>
          </a:xfrm>
          <a:prstGeom prst="rect">
            <a:avLst/>
          </a:prstGeom>
          <a:solidFill>
            <a:srgbClr val="F1F5F9"/>
          </a:solidFill>
          <a:ln w="12700">
            <a:solidFill>
              <a:srgbClr val="F1F5F9"/>
            </a:solidFill>
            <a:prstDash val="solid"/>
          </a:ln>
        </p:spPr>
      </p:sp>
      <p:sp>
        <p:nvSpPr>
          <p:cNvPr id="18" name="Shape 16"/>
          <p:cNvSpPr/>
          <p:nvPr/>
        </p:nvSpPr>
        <p:spPr>
          <a:xfrm>
            <a:off x="6071616" y="914400"/>
            <a:ext cx="2743200" cy="73152"/>
          </a:xfrm>
          <a:prstGeom prst="rect">
            <a:avLst/>
          </a:prstGeom>
          <a:solidFill>
            <a:srgbClr val="16A34A"/>
          </a:solidFill>
          <a:ln w="12700">
            <a:solidFill>
              <a:srgbClr val="16A34A"/>
            </a:solidFill>
            <a:prstDash val="solid"/>
          </a:ln>
        </p:spPr>
      </p:sp>
      <p:sp>
        <p:nvSpPr>
          <p:cNvPr id="19" name="Text 17"/>
          <p:cNvSpPr/>
          <p:nvPr/>
        </p:nvSpPr>
        <p:spPr>
          <a:xfrm>
            <a:off x="6181344" y="1005840"/>
            <a:ext cx="2523744" cy="228600"/>
          </a:xfrm>
          <a:prstGeom prst="rect">
            <a:avLst/>
          </a:prstGeom>
          <a:noFill/>
          <a:ln/>
        </p:spPr>
        <p:txBody>
          <a:bodyPr wrap="square" lIns="0" tIns="0" rIns="0" bIns="0" rtlCol="0" anchor="ctr"/>
          <a:lstStyle/>
          <a:p>
            <a:pPr marL="0" indent="0" algn="l">
              <a:buNone/>
            </a:pPr>
            <a:r>
              <a:rPr lang="en-US" sz="750" b="1" kern="0" spc="100" dirty="0">
                <a:solidFill>
                  <a:srgbClr val="94A3B8"/>
                </a:solidFill>
                <a:latin typeface="Calibri" pitchFamily="34" charset="0"/>
                <a:ea typeface="Calibri" pitchFamily="34" charset="-122"/>
                <a:cs typeface="Calibri" pitchFamily="34" charset="-120"/>
              </a:rPr>
              <a:t>STRONGEST ASSET</a:t>
            </a:r>
            <a:endParaRPr lang="en-US" sz="750" dirty="0"/>
          </a:p>
        </p:txBody>
      </p:sp>
      <p:sp>
        <p:nvSpPr>
          <p:cNvPr id="20" name="Text 18"/>
          <p:cNvSpPr/>
          <p:nvPr/>
        </p:nvSpPr>
        <p:spPr>
          <a:xfrm>
            <a:off x="6181344" y="1261872"/>
            <a:ext cx="2523744" cy="420624"/>
          </a:xfrm>
          <a:prstGeom prst="rect">
            <a:avLst/>
          </a:prstGeom>
          <a:noFill/>
          <a:ln/>
        </p:spPr>
        <p:txBody>
          <a:bodyPr wrap="square" lIns="0" tIns="0" rIns="0" bIns="0" rtlCol="0" anchor="ctr"/>
          <a:lstStyle/>
          <a:p>
            <a:pPr marL="0" indent="0" algn="l">
              <a:buNone/>
            </a:pPr>
            <a:r>
              <a:rPr lang="en-US" sz="1600" b="1" dirty="0">
                <a:solidFill>
                  <a:srgbClr val="162032"/>
                </a:solidFill>
                <a:latin typeface="Calibri" pitchFamily="34" charset="0"/>
                <a:ea typeface="Calibri" pitchFamily="34" charset="-122"/>
                <a:cs typeface="Calibri" pitchFamily="34" charset="-120"/>
              </a:rPr>
              <a:t>Executive Sponsorship</a:t>
            </a:r>
            <a:endParaRPr lang="en-US" sz="1600" dirty="0"/>
          </a:p>
        </p:txBody>
      </p:sp>
      <p:sp>
        <p:nvSpPr>
          <p:cNvPr id="21" name="Text 19"/>
          <p:cNvSpPr/>
          <p:nvPr/>
        </p:nvSpPr>
        <p:spPr>
          <a:xfrm>
            <a:off x="6181344" y="1719072"/>
            <a:ext cx="2523744" cy="914400"/>
          </a:xfrm>
          <a:prstGeom prst="rect">
            <a:avLst/>
          </a:prstGeom>
          <a:noFill/>
          <a:ln/>
        </p:spPr>
        <p:txBody>
          <a:bodyPr wrap="square" lIns="0" tIns="0" rIns="0" bIns="0" rtlCol="0" anchor="t"/>
          <a:lstStyle/>
          <a:p>
            <a:pPr marL="0" indent="0" algn="l">
              <a:buNone/>
            </a:pPr>
            <a:r>
              <a:rPr lang="en-US" sz="900" dirty="0">
                <a:solidFill>
                  <a:srgbClr val="334155"/>
                </a:solidFill>
                <a:latin typeface="Calibri" pitchFamily="34" charset="0"/>
                <a:ea typeface="Calibri" pitchFamily="34" charset="-122"/>
                <a:cs typeface="Calibri" pitchFamily="34" charset="-120"/>
              </a:rPr>
              <a:t>CEO engaged, decisive, and displacing priorities. Score: 3.8 / 4.0. This is the lever that fixes everything else.</a:t>
            </a:r>
            <a:endParaRPr lang="en-US" sz="900" dirty="0"/>
          </a:p>
        </p:txBody>
      </p:sp>
      <p:sp>
        <p:nvSpPr>
          <p:cNvPr id="22" name="Shape 20"/>
          <p:cNvSpPr/>
          <p:nvPr/>
        </p:nvSpPr>
        <p:spPr>
          <a:xfrm>
            <a:off x="256032" y="2852928"/>
            <a:ext cx="8631936" cy="475488"/>
          </a:xfrm>
          <a:prstGeom prst="rect">
            <a:avLst/>
          </a:prstGeom>
          <a:solidFill>
            <a:srgbClr val="162032"/>
          </a:solidFill>
          <a:ln w="12700">
            <a:solidFill>
              <a:srgbClr val="162032"/>
            </a:solidFill>
            <a:prstDash val="solid"/>
          </a:ln>
        </p:spPr>
      </p:sp>
      <p:sp>
        <p:nvSpPr>
          <p:cNvPr id="23" name="Text 21"/>
          <p:cNvSpPr/>
          <p:nvPr/>
        </p:nvSpPr>
        <p:spPr>
          <a:xfrm>
            <a:off x="384048" y="2871216"/>
            <a:ext cx="2286000" cy="219456"/>
          </a:xfrm>
          <a:prstGeom prst="rect">
            <a:avLst/>
          </a:prstGeom>
          <a:noFill/>
          <a:ln/>
        </p:spPr>
        <p:txBody>
          <a:bodyPr wrap="square" lIns="0" tIns="0" rIns="0" bIns="0" rtlCol="0" anchor="ctr"/>
          <a:lstStyle/>
          <a:p>
            <a:pPr marL="0" indent="0" algn="l">
              <a:buNone/>
            </a:pPr>
            <a:r>
              <a:rPr lang="en-US" sz="750" b="1" kern="0" spc="50" dirty="0">
                <a:solidFill>
                  <a:srgbClr val="22C55E"/>
                </a:solidFill>
                <a:latin typeface="Calibri" pitchFamily="34" charset="0"/>
                <a:ea typeface="Calibri" pitchFamily="34" charset="-122"/>
                <a:cs typeface="Calibri" pitchFamily="34" charset="-120"/>
              </a:rPr>
              <a:t>LEADERSHIP DECISION REQUIRED</a:t>
            </a:r>
            <a:endParaRPr lang="en-US" sz="750" dirty="0"/>
          </a:p>
        </p:txBody>
      </p:sp>
      <p:sp>
        <p:nvSpPr>
          <p:cNvPr id="24" name="Text 22"/>
          <p:cNvSpPr/>
          <p:nvPr/>
        </p:nvSpPr>
        <p:spPr>
          <a:xfrm>
            <a:off x="2834640" y="2871216"/>
            <a:ext cx="5943600" cy="402336"/>
          </a:xfrm>
          <a:prstGeom prst="rect">
            <a:avLst/>
          </a:prstGeom>
          <a:noFill/>
          <a:ln/>
        </p:spPr>
        <p:txBody>
          <a:bodyPr wrap="square" rtlCol="0" anchor="ctr"/>
          <a:lstStyle/>
          <a:p>
            <a:pPr marL="0" indent="0" algn="l">
              <a:buNone/>
            </a:pPr>
            <a:r>
              <a:rPr lang="en-US" sz="900" dirty="0">
                <a:solidFill>
                  <a:srgbClr val="FFFFFF"/>
                </a:solidFill>
                <a:latin typeface="Calibri" pitchFamily="34" charset="0"/>
                <a:ea typeface="Calibri" pitchFamily="34" charset="-122"/>
                <a:cs typeface="Calibri" pitchFamily="34" charset="-120"/>
              </a:rPr>
              <a:t>Confirm Q1 2027 only after Day One scope is settled in a leadership working session, business data owners are named, and clinical SME capacity relief is budgeted. Until these three gates are met, Q1 2027 is a planning target, not a commitment.</a:t>
            </a:r>
            <a:endParaRPr lang="en-US" sz="900" dirty="0"/>
          </a:p>
        </p:txBody>
      </p:sp>
      <p:sp>
        <p:nvSpPr>
          <p:cNvPr id="25" name="Shape 23"/>
          <p:cNvSpPr/>
          <p:nvPr/>
        </p:nvSpPr>
        <p:spPr>
          <a:xfrm>
            <a:off x="256032" y="3438144"/>
            <a:ext cx="36576" cy="347472"/>
          </a:xfrm>
          <a:prstGeom prst="rect">
            <a:avLst/>
          </a:prstGeom>
          <a:solidFill>
            <a:srgbClr val="22C55E"/>
          </a:solidFill>
          <a:ln w="12700">
            <a:solidFill>
              <a:srgbClr val="22C55E"/>
            </a:solidFill>
            <a:prstDash val="solid"/>
          </a:ln>
        </p:spPr>
      </p:sp>
      <p:sp>
        <p:nvSpPr>
          <p:cNvPr id="26" name="Text 24"/>
          <p:cNvSpPr/>
          <p:nvPr/>
        </p:nvSpPr>
        <p:spPr>
          <a:xfrm>
            <a:off x="384048" y="3438144"/>
            <a:ext cx="8503920" cy="347472"/>
          </a:xfrm>
          <a:prstGeom prst="rect">
            <a:avLst/>
          </a:prstGeom>
          <a:noFill/>
          <a:ln/>
        </p:spPr>
        <p:txBody>
          <a:bodyPr wrap="square" rtlCol="0" anchor="ctr"/>
          <a:lstStyle/>
          <a:p>
            <a:pPr marL="0" indent="0" algn="l">
              <a:buNone/>
            </a:pPr>
            <a:r>
              <a:rPr lang="en-US" sz="950" dirty="0">
                <a:solidFill>
                  <a:srgbClr val="334155"/>
                </a:solidFill>
                <a:latin typeface="Calibri" pitchFamily="34" charset="0"/>
                <a:ea typeface="Calibri" pitchFamily="34" charset="-122"/>
                <a:cs typeface="Calibri" pitchFamily="34" charset="-120"/>
              </a:rPr>
              <a:t>Scope Discipline (1.4) is the only Tier 1 hard stop — the single finding that independently prevents a firm launch date.</a:t>
            </a:r>
            <a:endParaRPr lang="en-US" sz="950" dirty="0"/>
          </a:p>
        </p:txBody>
      </p:sp>
      <p:sp>
        <p:nvSpPr>
          <p:cNvPr id="27" name="Shape 25"/>
          <p:cNvSpPr/>
          <p:nvPr/>
        </p:nvSpPr>
        <p:spPr>
          <a:xfrm>
            <a:off x="256032" y="3941064"/>
            <a:ext cx="36576" cy="347472"/>
          </a:xfrm>
          <a:prstGeom prst="rect">
            <a:avLst/>
          </a:prstGeom>
          <a:solidFill>
            <a:srgbClr val="22C55E"/>
          </a:solidFill>
          <a:ln w="12700">
            <a:solidFill>
              <a:srgbClr val="22C55E"/>
            </a:solidFill>
            <a:prstDash val="solid"/>
          </a:ln>
        </p:spPr>
      </p:sp>
      <p:sp>
        <p:nvSpPr>
          <p:cNvPr id="28" name="Text 26"/>
          <p:cNvSpPr/>
          <p:nvPr/>
        </p:nvSpPr>
        <p:spPr>
          <a:xfrm>
            <a:off x="384048" y="3941064"/>
            <a:ext cx="8503920" cy="347472"/>
          </a:xfrm>
          <a:prstGeom prst="rect">
            <a:avLst/>
          </a:prstGeom>
          <a:noFill/>
          <a:ln/>
        </p:spPr>
        <p:txBody>
          <a:bodyPr wrap="square" rtlCol="0" anchor="ctr"/>
          <a:lstStyle/>
          <a:p>
            <a:pPr marL="0" indent="0" algn="l">
              <a:buNone/>
            </a:pPr>
            <a:r>
              <a:rPr lang="en-US" sz="950" dirty="0">
                <a:solidFill>
                  <a:srgbClr val="334155"/>
                </a:solidFill>
                <a:latin typeface="Calibri" pitchFamily="34" charset="0"/>
                <a:ea typeface="Calibri" pitchFamily="34" charset="-122"/>
                <a:cs typeface="Calibri" pitchFamily="34" charset="-120"/>
              </a:rPr>
              <a:t>Data Readiness (1.8) is the most time-critical Tier 2 risk — migration planning requires named business owners within 30 days.</a:t>
            </a:r>
            <a:endParaRPr lang="en-US" sz="950" dirty="0"/>
          </a:p>
        </p:txBody>
      </p:sp>
      <p:sp>
        <p:nvSpPr>
          <p:cNvPr id="29" name="Shape 27"/>
          <p:cNvSpPr/>
          <p:nvPr/>
        </p:nvSpPr>
        <p:spPr>
          <a:xfrm>
            <a:off x="256032" y="4443984"/>
            <a:ext cx="36576" cy="347472"/>
          </a:xfrm>
          <a:prstGeom prst="rect">
            <a:avLst/>
          </a:prstGeom>
          <a:solidFill>
            <a:srgbClr val="22C55E"/>
          </a:solidFill>
          <a:ln w="12700">
            <a:solidFill>
              <a:srgbClr val="22C55E"/>
            </a:solidFill>
            <a:prstDash val="solid"/>
          </a:ln>
        </p:spPr>
      </p:sp>
      <p:sp>
        <p:nvSpPr>
          <p:cNvPr id="30" name="Text 28"/>
          <p:cNvSpPr/>
          <p:nvPr/>
        </p:nvSpPr>
        <p:spPr>
          <a:xfrm>
            <a:off x="384048" y="4443984"/>
            <a:ext cx="8503920" cy="347472"/>
          </a:xfrm>
          <a:prstGeom prst="rect">
            <a:avLst/>
          </a:prstGeom>
          <a:noFill/>
          <a:ln/>
        </p:spPr>
        <p:txBody>
          <a:bodyPr wrap="square" rtlCol="0" anchor="ctr"/>
          <a:lstStyle/>
          <a:p>
            <a:pPr marL="0" indent="0" algn="l">
              <a:buNone/>
            </a:pPr>
            <a:r>
              <a:rPr lang="en-US" sz="950" dirty="0">
                <a:solidFill>
                  <a:srgbClr val="334155"/>
                </a:solidFill>
                <a:latin typeface="Calibri" pitchFamily="34" charset="0"/>
                <a:ea typeface="Calibri" pitchFamily="34" charset="-122"/>
                <a:cs typeface="Calibri" pitchFamily="34" charset="-120"/>
              </a:rPr>
              <a:t>Executive sponsorship (3.8) is the organizational lever that makes the hard stops fixable. It needs a clear ask, not convincing.</a:t>
            </a:r>
            <a:endParaRPr lang="en-US" sz="950" dirty="0"/>
          </a:p>
        </p:txBody>
      </p:sp>
      <p:sp>
        <p:nvSpPr>
          <p:cNvPr id="31" name="Text 29"/>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2C55E"/>
          </a:solidFill>
          <a:ln w="12700">
            <a:solidFill>
              <a:srgbClr val="22C55E"/>
            </a:solidFill>
            <a:prstDash val="solid"/>
          </a:ln>
        </p:spPr>
      </p:sp>
      <p:sp>
        <p:nvSpPr>
          <p:cNvPr id="3" name="Text 1"/>
          <p:cNvSpPr/>
          <p:nvPr/>
        </p:nvSpPr>
        <p:spPr>
          <a:xfrm>
            <a:off x="256032" y="164592"/>
            <a:ext cx="8686800" cy="457200"/>
          </a:xfrm>
          <a:prstGeom prst="rect">
            <a:avLst/>
          </a:prstGeom>
          <a:noFill/>
          <a:ln/>
        </p:spPr>
        <p:txBody>
          <a:bodyPr wrap="square" rtlCol="0" anchor="ctr"/>
          <a:lstStyle/>
          <a:p>
            <a:pPr marL="0" indent="0" algn="l">
              <a:buNone/>
            </a:pPr>
            <a:r>
              <a:rPr lang="en-US" sz="2200" b="1" dirty="0">
                <a:solidFill>
                  <a:srgbClr val="162032"/>
                </a:solidFill>
                <a:latin typeface="Calibri" pitchFamily="34" charset="0"/>
                <a:ea typeface="Calibri" pitchFamily="34" charset="-122"/>
                <a:cs typeface="Calibri" pitchFamily="34" charset="-120"/>
              </a:rPr>
              <a:t>How This Assessment Works</a:t>
            </a:r>
            <a:endParaRPr lang="en-US" sz="2200" dirty="0"/>
          </a:p>
        </p:txBody>
      </p:sp>
      <p:sp>
        <p:nvSpPr>
          <p:cNvPr id="4" name="Shape 2"/>
          <p:cNvSpPr/>
          <p:nvPr/>
        </p:nvSpPr>
        <p:spPr>
          <a:xfrm>
            <a:off x="256032" y="749808"/>
            <a:ext cx="8686800" cy="22860"/>
          </a:xfrm>
          <a:prstGeom prst="rect">
            <a:avLst/>
          </a:prstGeom>
          <a:solidFill>
            <a:srgbClr val="22C55E"/>
          </a:solidFill>
          <a:ln w="12700">
            <a:solidFill>
              <a:srgbClr val="22C55E"/>
            </a:solidFill>
            <a:prstDash val="solid"/>
          </a:ln>
        </p:spPr>
      </p:sp>
      <p:sp>
        <p:nvSpPr>
          <p:cNvPr id="5" name="Text 3"/>
          <p:cNvSpPr/>
          <p:nvPr/>
        </p:nvSpPr>
        <p:spPr>
          <a:xfrm>
            <a:off x="256032" y="896112"/>
            <a:ext cx="8631936" cy="457200"/>
          </a:xfrm>
          <a:prstGeom prst="rect">
            <a:avLst/>
          </a:prstGeom>
          <a:noFill/>
          <a:ln/>
        </p:spPr>
        <p:txBody>
          <a:bodyPr wrap="square" rtlCol="0" anchor="t"/>
          <a:lstStyle/>
          <a:p>
            <a:pPr marL="0" indent="0" algn="l">
              <a:buNone/>
            </a:pPr>
            <a:r>
              <a:rPr lang="en-US" sz="1000" dirty="0">
                <a:solidFill>
                  <a:srgbClr val="334155"/>
                </a:solidFill>
                <a:latin typeface="Calibri" pitchFamily="34" charset="0"/>
                <a:ea typeface="Calibri" pitchFamily="34" charset="-122"/>
                <a:cs typeface="Calibri" pitchFamily="34" charset="-120"/>
              </a:rPr>
              <a:t>The Transformation Launch Readiness Diagnostic evaluates twelve dimensions of organizational readiness across three tiers. Scores are based on structured stakeholder responses, project artifact review, and advisor interpretation. This slide explains how findings are produced and how to read the report.</a:t>
            </a:r>
            <a:endParaRPr lang="en-US" sz="1000" dirty="0"/>
          </a:p>
        </p:txBody>
      </p:sp>
      <p:sp>
        <p:nvSpPr>
          <p:cNvPr id="6" name="Shape 4"/>
          <p:cNvSpPr/>
          <p:nvPr/>
        </p:nvSpPr>
        <p:spPr>
          <a:xfrm>
            <a:off x="256032" y="1417320"/>
            <a:ext cx="4114800" cy="2148840"/>
          </a:xfrm>
          <a:prstGeom prst="rect">
            <a:avLst/>
          </a:prstGeom>
          <a:solidFill>
            <a:srgbClr val="F1F5F9"/>
          </a:solidFill>
          <a:ln w="12700">
            <a:solidFill>
              <a:srgbClr val="F1F5F9"/>
            </a:solidFill>
            <a:prstDash val="solid"/>
          </a:ln>
        </p:spPr>
      </p:sp>
      <p:sp>
        <p:nvSpPr>
          <p:cNvPr id="7" name="Text 5"/>
          <p:cNvSpPr/>
          <p:nvPr/>
        </p:nvSpPr>
        <p:spPr>
          <a:xfrm>
            <a:off x="384048" y="1508760"/>
            <a:ext cx="3840480" cy="201168"/>
          </a:xfrm>
          <a:prstGeom prst="rect">
            <a:avLst/>
          </a:prstGeom>
          <a:noFill/>
          <a:ln/>
        </p:spPr>
        <p:txBody>
          <a:bodyPr wrap="square" lIns="0" tIns="0" rIns="0" bIns="0" rtlCol="0" anchor="ctr"/>
          <a:lstStyle/>
          <a:p>
            <a:pPr marL="0" indent="0" algn="l">
              <a:buNone/>
            </a:pPr>
            <a:r>
              <a:rPr lang="en-US" sz="800" b="1" kern="0" spc="100" dirty="0">
                <a:solidFill>
                  <a:srgbClr val="94A3B8"/>
                </a:solidFill>
                <a:latin typeface="Calibri" pitchFamily="34" charset="0"/>
                <a:ea typeface="Calibri" pitchFamily="34" charset="-122"/>
                <a:cs typeface="Calibri" pitchFamily="34" charset="-120"/>
              </a:rPr>
              <a:t>ASSESSMENT INPUTS</a:t>
            </a:r>
            <a:endParaRPr lang="en-US" sz="800" dirty="0"/>
          </a:p>
        </p:txBody>
      </p:sp>
      <p:sp>
        <p:nvSpPr>
          <p:cNvPr id="8" name="Text 6"/>
          <p:cNvSpPr/>
          <p:nvPr/>
        </p:nvSpPr>
        <p:spPr>
          <a:xfrm>
            <a:off x="384048" y="1755648"/>
            <a:ext cx="3840480" cy="256032"/>
          </a:xfrm>
          <a:prstGeom prst="rect">
            <a:avLst/>
          </a:prstGeom>
          <a:noFill/>
          <a:ln/>
        </p:spPr>
        <p:txBody>
          <a:bodyPr wrap="square" rtlCol="0" anchor="ctr"/>
          <a:lstStyle/>
          <a:p>
            <a:pPr marL="0" indent="0" algn="l">
              <a:buNone/>
            </a:pPr>
            <a:r>
              <a:rPr lang="en-US" sz="900" b="1" dirty="0">
                <a:solidFill>
                  <a:srgbClr val="22C55E"/>
                </a:solidFill>
                <a:latin typeface="Calibri" pitchFamily="34" charset="0"/>
                <a:ea typeface="Calibri" pitchFamily="34" charset="-122"/>
                <a:cs typeface="Calibri" pitchFamily="34" charset="-120"/>
              </a:rPr>
              <a:t>— </a:t>
            </a:r>
            <a:r>
              <a:rPr lang="en-US" sz="900" dirty="0">
                <a:solidFill>
                  <a:srgbClr val="334155"/>
                </a:solidFill>
                <a:latin typeface="Calibri" pitchFamily="34" charset="0"/>
                <a:ea typeface="Calibri" pitchFamily="34" charset="-122"/>
                <a:cs typeface="Calibri" pitchFamily="34" charset="-120"/>
              </a:rPr>
              <a:t>Structured diagnostic instrument — CIO and two senior business peers</a:t>
            </a:r>
            <a:endParaRPr lang="en-US" sz="900" dirty="0"/>
          </a:p>
        </p:txBody>
      </p:sp>
      <p:sp>
        <p:nvSpPr>
          <p:cNvPr id="9" name="Text 7"/>
          <p:cNvSpPr/>
          <p:nvPr/>
        </p:nvSpPr>
        <p:spPr>
          <a:xfrm>
            <a:off x="384048" y="2048256"/>
            <a:ext cx="3840480" cy="256032"/>
          </a:xfrm>
          <a:prstGeom prst="rect">
            <a:avLst/>
          </a:prstGeom>
          <a:noFill/>
          <a:ln/>
        </p:spPr>
        <p:txBody>
          <a:bodyPr wrap="square" rtlCol="0" anchor="ctr"/>
          <a:lstStyle/>
          <a:p>
            <a:pPr marL="0" indent="0" algn="l">
              <a:buNone/>
            </a:pPr>
            <a:r>
              <a:rPr lang="en-US" sz="900" b="1" dirty="0">
                <a:solidFill>
                  <a:srgbClr val="22C55E"/>
                </a:solidFill>
                <a:latin typeface="Calibri" pitchFamily="34" charset="0"/>
                <a:ea typeface="Calibri" pitchFamily="34" charset="-122"/>
                <a:cs typeface="Calibri" pitchFamily="34" charset="-120"/>
              </a:rPr>
              <a:t>— </a:t>
            </a:r>
            <a:r>
              <a:rPr lang="en-US" sz="900" dirty="0">
                <a:solidFill>
                  <a:srgbClr val="334155"/>
                </a:solidFill>
                <a:latin typeface="Calibri" pitchFamily="34" charset="0"/>
                <a:ea typeface="Calibri" pitchFamily="34" charset="-122"/>
                <a:cs typeface="Calibri" pitchFamily="34" charset="-120"/>
              </a:rPr>
              <a:t>Qualitative open-response questions (seven prompts)</a:t>
            </a:r>
            <a:endParaRPr lang="en-US" sz="900" dirty="0"/>
          </a:p>
        </p:txBody>
      </p:sp>
      <p:sp>
        <p:nvSpPr>
          <p:cNvPr id="10" name="Text 8"/>
          <p:cNvSpPr/>
          <p:nvPr/>
        </p:nvSpPr>
        <p:spPr>
          <a:xfrm>
            <a:off x="384048" y="2340864"/>
            <a:ext cx="3840480" cy="256032"/>
          </a:xfrm>
          <a:prstGeom prst="rect">
            <a:avLst/>
          </a:prstGeom>
          <a:noFill/>
          <a:ln/>
        </p:spPr>
        <p:txBody>
          <a:bodyPr wrap="square" rtlCol="0" anchor="ctr"/>
          <a:lstStyle/>
          <a:p>
            <a:pPr marL="0" indent="0" algn="l">
              <a:buNone/>
            </a:pPr>
            <a:r>
              <a:rPr lang="en-US" sz="900" b="1" dirty="0">
                <a:solidFill>
                  <a:srgbClr val="22C55E"/>
                </a:solidFill>
                <a:latin typeface="Calibri" pitchFamily="34" charset="0"/>
                <a:ea typeface="Calibri" pitchFamily="34" charset="-122"/>
                <a:cs typeface="Calibri" pitchFamily="34" charset="-120"/>
              </a:rPr>
              <a:t>— </a:t>
            </a:r>
            <a:r>
              <a:rPr lang="en-US" sz="900" dirty="0">
                <a:solidFill>
                  <a:srgbClr val="334155"/>
                </a:solidFill>
                <a:latin typeface="Calibri" pitchFamily="34" charset="0"/>
                <a:ea typeface="Calibri" pitchFamily="34" charset="-122"/>
                <a:cs typeface="Calibri" pitchFamily="34" charset="-120"/>
              </a:rPr>
              <a:t>Project charter, business case, and scope documentation</a:t>
            </a:r>
            <a:endParaRPr lang="en-US" sz="900" dirty="0"/>
          </a:p>
        </p:txBody>
      </p:sp>
      <p:sp>
        <p:nvSpPr>
          <p:cNvPr id="11" name="Text 9"/>
          <p:cNvSpPr/>
          <p:nvPr/>
        </p:nvSpPr>
        <p:spPr>
          <a:xfrm>
            <a:off x="384048" y="2633472"/>
            <a:ext cx="3840480" cy="256032"/>
          </a:xfrm>
          <a:prstGeom prst="rect">
            <a:avLst/>
          </a:prstGeom>
          <a:noFill/>
          <a:ln/>
        </p:spPr>
        <p:txBody>
          <a:bodyPr wrap="square" rtlCol="0" anchor="ctr"/>
          <a:lstStyle/>
          <a:p>
            <a:pPr marL="0" indent="0" algn="l">
              <a:buNone/>
            </a:pPr>
            <a:r>
              <a:rPr lang="en-US" sz="900" b="1" dirty="0">
                <a:solidFill>
                  <a:srgbClr val="22C55E"/>
                </a:solidFill>
                <a:latin typeface="Calibri" pitchFamily="34" charset="0"/>
                <a:ea typeface="Calibri" pitchFamily="34" charset="-122"/>
                <a:cs typeface="Calibri" pitchFamily="34" charset="-120"/>
              </a:rPr>
              <a:t>— </a:t>
            </a:r>
            <a:r>
              <a:rPr lang="en-US" sz="900" dirty="0">
                <a:solidFill>
                  <a:srgbClr val="334155"/>
                </a:solidFill>
                <a:latin typeface="Calibri" pitchFamily="34" charset="0"/>
                <a:ea typeface="Calibri" pitchFamily="34" charset="-122"/>
                <a:cs typeface="Calibri" pitchFamily="34" charset="-120"/>
              </a:rPr>
              <a:t>SI proposal, implementation timeline, and contract summary</a:t>
            </a:r>
            <a:endParaRPr lang="en-US" sz="900" dirty="0"/>
          </a:p>
        </p:txBody>
      </p:sp>
      <p:sp>
        <p:nvSpPr>
          <p:cNvPr id="12" name="Text 10"/>
          <p:cNvSpPr/>
          <p:nvPr/>
        </p:nvSpPr>
        <p:spPr>
          <a:xfrm>
            <a:off x="384048" y="2926080"/>
            <a:ext cx="3840480" cy="256032"/>
          </a:xfrm>
          <a:prstGeom prst="rect">
            <a:avLst/>
          </a:prstGeom>
          <a:noFill/>
          <a:ln/>
        </p:spPr>
        <p:txBody>
          <a:bodyPr wrap="square" rtlCol="0" anchor="ctr"/>
          <a:lstStyle/>
          <a:p>
            <a:pPr marL="0" indent="0" algn="l">
              <a:buNone/>
            </a:pPr>
            <a:r>
              <a:rPr lang="en-US" sz="900" b="1" dirty="0">
                <a:solidFill>
                  <a:srgbClr val="22C55E"/>
                </a:solidFill>
                <a:latin typeface="Calibri" pitchFamily="34" charset="0"/>
                <a:ea typeface="Calibri" pitchFamily="34" charset="-122"/>
                <a:cs typeface="Calibri" pitchFamily="34" charset="-120"/>
              </a:rPr>
              <a:t>— </a:t>
            </a:r>
            <a:r>
              <a:rPr lang="en-US" sz="900" dirty="0">
                <a:solidFill>
                  <a:srgbClr val="334155"/>
                </a:solidFill>
                <a:latin typeface="Calibri" pitchFamily="34" charset="0"/>
                <a:ea typeface="Calibri" pitchFamily="34" charset="-122"/>
                <a:cs typeface="Calibri" pitchFamily="34" charset="-120"/>
              </a:rPr>
              <a:t>Governance model and steering committee structure</a:t>
            </a:r>
            <a:endParaRPr lang="en-US" sz="900" dirty="0"/>
          </a:p>
        </p:txBody>
      </p:sp>
      <p:sp>
        <p:nvSpPr>
          <p:cNvPr id="13" name="Text 11"/>
          <p:cNvSpPr/>
          <p:nvPr/>
        </p:nvSpPr>
        <p:spPr>
          <a:xfrm>
            <a:off x="384048" y="3218688"/>
            <a:ext cx="3840480" cy="256032"/>
          </a:xfrm>
          <a:prstGeom prst="rect">
            <a:avLst/>
          </a:prstGeom>
          <a:noFill/>
          <a:ln/>
        </p:spPr>
        <p:txBody>
          <a:bodyPr wrap="square" rtlCol="0" anchor="ctr"/>
          <a:lstStyle/>
          <a:p>
            <a:pPr marL="0" indent="0" algn="l">
              <a:buNone/>
            </a:pPr>
            <a:r>
              <a:rPr lang="en-US" sz="900" b="1" dirty="0">
                <a:solidFill>
                  <a:srgbClr val="22C55E"/>
                </a:solidFill>
                <a:latin typeface="Calibri" pitchFamily="34" charset="0"/>
                <a:ea typeface="Calibri" pitchFamily="34" charset="-122"/>
                <a:cs typeface="Calibri" pitchFamily="34" charset="-120"/>
              </a:rPr>
              <a:t>— </a:t>
            </a:r>
            <a:r>
              <a:rPr lang="en-US" sz="900" dirty="0">
                <a:solidFill>
                  <a:srgbClr val="334155"/>
                </a:solidFill>
                <a:latin typeface="Calibri" pitchFamily="34" charset="0"/>
                <a:ea typeface="Calibri" pitchFamily="34" charset="-122"/>
                <a:cs typeface="Calibri" pitchFamily="34" charset="-120"/>
              </a:rPr>
              <a:t>Preliminary data migration approach and data inventory</a:t>
            </a:r>
            <a:endParaRPr lang="en-US" sz="900" dirty="0"/>
          </a:p>
        </p:txBody>
      </p:sp>
      <p:sp>
        <p:nvSpPr>
          <p:cNvPr id="14" name="Shape 12"/>
          <p:cNvSpPr/>
          <p:nvPr/>
        </p:nvSpPr>
        <p:spPr>
          <a:xfrm>
            <a:off x="4572000" y="1417320"/>
            <a:ext cx="4315968" cy="2148840"/>
          </a:xfrm>
          <a:prstGeom prst="rect">
            <a:avLst/>
          </a:prstGeom>
          <a:solidFill>
            <a:srgbClr val="F1F5F9"/>
          </a:solidFill>
          <a:ln w="12700">
            <a:solidFill>
              <a:srgbClr val="F1F5F9"/>
            </a:solidFill>
            <a:prstDash val="solid"/>
          </a:ln>
        </p:spPr>
      </p:sp>
      <p:sp>
        <p:nvSpPr>
          <p:cNvPr id="15" name="Text 13"/>
          <p:cNvSpPr/>
          <p:nvPr/>
        </p:nvSpPr>
        <p:spPr>
          <a:xfrm>
            <a:off x="4700016" y="1508760"/>
            <a:ext cx="4041648" cy="201168"/>
          </a:xfrm>
          <a:prstGeom prst="rect">
            <a:avLst/>
          </a:prstGeom>
          <a:noFill/>
          <a:ln/>
        </p:spPr>
        <p:txBody>
          <a:bodyPr wrap="square" lIns="0" tIns="0" rIns="0" bIns="0" rtlCol="0" anchor="ctr"/>
          <a:lstStyle/>
          <a:p>
            <a:pPr marL="0" indent="0" algn="l">
              <a:buNone/>
            </a:pPr>
            <a:r>
              <a:rPr lang="en-US" sz="800" b="1" kern="0" spc="100" dirty="0">
                <a:solidFill>
                  <a:srgbClr val="94A3B8"/>
                </a:solidFill>
                <a:latin typeface="Calibri" pitchFamily="34" charset="0"/>
                <a:ea typeface="Calibri" pitchFamily="34" charset="-122"/>
                <a:cs typeface="Calibri" pitchFamily="34" charset="-120"/>
              </a:rPr>
              <a:t>TIER LOGIC — HOW FINDINGS ARE WEIGHTED</a:t>
            </a:r>
            <a:endParaRPr lang="en-US" sz="800" dirty="0"/>
          </a:p>
        </p:txBody>
      </p:sp>
      <p:sp>
        <p:nvSpPr>
          <p:cNvPr id="16" name="Shape 14"/>
          <p:cNvSpPr/>
          <p:nvPr/>
        </p:nvSpPr>
        <p:spPr>
          <a:xfrm>
            <a:off x="4700016" y="1755648"/>
            <a:ext cx="54864" cy="475488"/>
          </a:xfrm>
          <a:prstGeom prst="rect">
            <a:avLst/>
          </a:prstGeom>
          <a:solidFill>
            <a:srgbClr val="DC2626"/>
          </a:solidFill>
          <a:ln w="12700">
            <a:solidFill>
              <a:srgbClr val="DC2626"/>
            </a:solidFill>
            <a:prstDash val="solid"/>
          </a:ln>
        </p:spPr>
      </p:sp>
      <p:sp>
        <p:nvSpPr>
          <p:cNvPr id="17" name="Text 15"/>
          <p:cNvSpPr/>
          <p:nvPr/>
        </p:nvSpPr>
        <p:spPr>
          <a:xfrm>
            <a:off x="4828032" y="1773936"/>
            <a:ext cx="3931920" cy="164592"/>
          </a:xfrm>
          <a:prstGeom prst="rect">
            <a:avLst/>
          </a:prstGeom>
          <a:noFill/>
          <a:ln/>
        </p:spPr>
        <p:txBody>
          <a:bodyPr wrap="square" lIns="0" tIns="0" rIns="0" bIns="0" rtlCol="0" anchor="ctr"/>
          <a:lstStyle/>
          <a:p>
            <a:pPr marL="0" indent="0" algn="l">
              <a:buNone/>
            </a:pPr>
            <a:r>
              <a:rPr lang="en-US" sz="850" b="1" dirty="0">
                <a:solidFill>
                  <a:srgbClr val="162032"/>
                </a:solidFill>
                <a:latin typeface="Calibri" pitchFamily="34" charset="0"/>
                <a:ea typeface="Calibri" pitchFamily="34" charset="-122"/>
                <a:cs typeface="Calibri" pitchFamily="34" charset="-120"/>
              </a:rPr>
              <a:t>Tier 1 — Hard Stops</a:t>
            </a:r>
            <a:endParaRPr lang="en-US" sz="850" dirty="0"/>
          </a:p>
        </p:txBody>
      </p:sp>
      <p:sp>
        <p:nvSpPr>
          <p:cNvPr id="18" name="Text 16"/>
          <p:cNvSpPr/>
          <p:nvPr/>
        </p:nvSpPr>
        <p:spPr>
          <a:xfrm>
            <a:off x="4828032" y="1956816"/>
            <a:ext cx="3931920" cy="256032"/>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A critical gap here independently prevents a firm launch date, regardless of overall score. Executive Sponsorship, Business Ownership, Governance, and Scope Discipline.</a:t>
            </a:r>
            <a:endParaRPr lang="en-US" sz="800" dirty="0"/>
          </a:p>
        </p:txBody>
      </p:sp>
      <p:sp>
        <p:nvSpPr>
          <p:cNvPr id="19" name="Shape 17"/>
          <p:cNvSpPr/>
          <p:nvPr/>
        </p:nvSpPr>
        <p:spPr>
          <a:xfrm>
            <a:off x="4700016" y="2340864"/>
            <a:ext cx="54864" cy="475488"/>
          </a:xfrm>
          <a:prstGeom prst="rect">
            <a:avLst/>
          </a:prstGeom>
          <a:solidFill>
            <a:srgbClr val="EA580C"/>
          </a:solidFill>
          <a:ln w="12700">
            <a:solidFill>
              <a:srgbClr val="EA580C"/>
            </a:solidFill>
            <a:prstDash val="solid"/>
          </a:ln>
        </p:spPr>
      </p:sp>
      <p:sp>
        <p:nvSpPr>
          <p:cNvPr id="20" name="Text 18"/>
          <p:cNvSpPr/>
          <p:nvPr/>
        </p:nvSpPr>
        <p:spPr>
          <a:xfrm>
            <a:off x="4828032" y="2359152"/>
            <a:ext cx="3931920" cy="164592"/>
          </a:xfrm>
          <a:prstGeom prst="rect">
            <a:avLst/>
          </a:prstGeom>
          <a:noFill/>
          <a:ln/>
        </p:spPr>
        <p:txBody>
          <a:bodyPr wrap="square" lIns="0" tIns="0" rIns="0" bIns="0" rtlCol="0" anchor="ctr"/>
          <a:lstStyle/>
          <a:p>
            <a:pPr marL="0" indent="0" algn="l">
              <a:buNone/>
            </a:pPr>
            <a:r>
              <a:rPr lang="en-US" sz="850" b="1" dirty="0">
                <a:solidFill>
                  <a:srgbClr val="162032"/>
                </a:solidFill>
                <a:latin typeface="Calibri" pitchFamily="34" charset="0"/>
                <a:ea typeface="Calibri" pitchFamily="34" charset="-122"/>
                <a:cs typeface="Calibri" pitchFamily="34" charset="-120"/>
              </a:rPr>
              <a:t>Tier 2 — Material Risks</a:t>
            </a:r>
            <a:endParaRPr lang="en-US" sz="850" dirty="0"/>
          </a:p>
        </p:txBody>
      </p:sp>
      <p:sp>
        <p:nvSpPr>
          <p:cNvPr id="21" name="Text 19"/>
          <p:cNvSpPr/>
          <p:nvPr/>
        </p:nvSpPr>
        <p:spPr>
          <a:xfrm>
            <a:off x="4828032" y="2542032"/>
            <a:ext cx="3931920" cy="256032"/>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Significant gaps here materially increase failure probability. Require active remediation before launch. Organizational Change Capacity, Data Readiness, Process Readiness, Version 1.0 Discipline, Benefits Realization.</a:t>
            </a:r>
            <a:endParaRPr lang="en-US" sz="800" dirty="0"/>
          </a:p>
        </p:txBody>
      </p:sp>
      <p:sp>
        <p:nvSpPr>
          <p:cNvPr id="22" name="Shape 20"/>
          <p:cNvSpPr/>
          <p:nvPr/>
        </p:nvSpPr>
        <p:spPr>
          <a:xfrm>
            <a:off x="4700016" y="2926080"/>
            <a:ext cx="54864" cy="475488"/>
          </a:xfrm>
          <a:prstGeom prst="rect">
            <a:avLst/>
          </a:prstGeom>
          <a:solidFill>
            <a:srgbClr val="D97706"/>
          </a:solidFill>
          <a:ln w="12700">
            <a:solidFill>
              <a:srgbClr val="D97706"/>
            </a:solidFill>
            <a:prstDash val="solid"/>
          </a:ln>
        </p:spPr>
      </p:sp>
      <p:sp>
        <p:nvSpPr>
          <p:cNvPr id="23" name="Text 21"/>
          <p:cNvSpPr/>
          <p:nvPr/>
        </p:nvSpPr>
        <p:spPr>
          <a:xfrm>
            <a:off x="4828032" y="2944368"/>
            <a:ext cx="3931920" cy="164592"/>
          </a:xfrm>
          <a:prstGeom prst="rect">
            <a:avLst/>
          </a:prstGeom>
          <a:noFill/>
          <a:ln/>
        </p:spPr>
        <p:txBody>
          <a:bodyPr wrap="square" lIns="0" tIns="0" rIns="0" bIns="0" rtlCol="0" anchor="ctr"/>
          <a:lstStyle/>
          <a:p>
            <a:pPr marL="0" indent="0" algn="l">
              <a:buNone/>
            </a:pPr>
            <a:r>
              <a:rPr lang="en-US" sz="850" b="1" dirty="0">
                <a:solidFill>
                  <a:srgbClr val="162032"/>
                </a:solidFill>
                <a:latin typeface="Calibri" pitchFamily="34" charset="0"/>
                <a:ea typeface="Calibri" pitchFamily="34" charset="-122"/>
                <a:cs typeface="Calibri" pitchFamily="34" charset="-120"/>
              </a:rPr>
              <a:t>Tier 3 — Watch Items</a:t>
            </a:r>
            <a:endParaRPr lang="en-US" sz="850" dirty="0"/>
          </a:p>
        </p:txBody>
      </p:sp>
      <p:sp>
        <p:nvSpPr>
          <p:cNvPr id="24" name="Text 22"/>
          <p:cNvSpPr/>
          <p:nvPr/>
        </p:nvSpPr>
        <p:spPr>
          <a:xfrm>
            <a:off x="4828032" y="3127248"/>
            <a:ext cx="3931920" cy="256032"/>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Gaps create friction and should be monitored. Rarely the primary cause of failure on their own. Vendor Relationship, Testing Realism, Organizational Trust.</a:t>
            </a:r>
            <a:endParaRPr lang="en-US" sz="800" dirty="0"/>
          </a:p>
        </p:txBody>
      </p:sp>
      <p:sp>
        <p:nvSpPr>
          <p:cNvPr id="25" name="Shape 23"/>
          <p:cNvSpPr/>
          <p:nvPr/>
        </p:nvSpPr>
        <p:spPr>
          <a:xfrm>
            <a:off x="256032" y="3657600"/>
            <a:ext cx="8631936" cy="1207008"/>
          </a:xfrm>
          <a:prstGeom prst="rect">
            <a:avLst/>
          </a:prstGeom>
          <a:solidFill>
            <a:srgbClr val="162032"/>
          </a:solidFill>
          <a:ln w="12700">
            <a:solidFill>
              <a:srgbClr val="162032"/>
            </a:solidFill>
            <a:prstDash val="solid"/>
          </a:ln>
        </p:spPr>
      </p:sp>
      <p:sp>
        <p:nvSpPr>
          <p:cNvPr id="26" name="Text 24"/>
          <p:cNvSpPr/>
          <p:nvPr/>
        </p:nvSpPr>
        <p:spPr>
          <a:xfrm>
            <a:off x="384048" y="3749040"/>
            <a:ext cx="8321040" cy="201168"/>
          </a:xfrm>
          <a:prstGeom prst="rect">
            <a:avLst/>
          </a:prstGeom>
          <a:noFill/>
          <a:ln/>
        </p:spPr>
        <p:txBody>
          <a:bodyPr wrap="square" lIns="0" tIns="0" rIns="0" bIns="0" rtlCol="0" anchor="ctr"/>
          <a:lstStyle/>
          <a:p>
            <a:pPr marL="0" indent="0" algn="l">
              <a:buNone/>
            </a:pPr>
            <a:r>
              <a:rPr lang="en-US" sz="800" b="1" kern="0" spc="80" dirty="0">
                <a:solidFill>
                  <a:srgbClr val="22C55E"/>
                </a:solidFill>
                <a:latin typeface="Calibri" pitchFamily="34" charset="0"/>
                <a:ea typeface="Calibri" pitchFamily="34" charset="-122"/>
                <a:cs typeface="Calibri" pitchFamily="34" charset="-120"/>
              </a:rPr>
              <a:t>SCORE SCALE — WHAT THE NUMBERS MEAN</a:t>
            </a:r>
            <a:endParaRPr lang="en-US" sz="800" dirty="0"/>
          </a:p>
        </p:txBody>
      </p:sp>
      <p:sp>
        <p:nvSpPr>
          <p:cNvPr id="27" name="Shape 25"/>
          <p:cNvSpPr/>
          <p:nvPr/>
        </p:nvSpPr>
        <p:spPr>
          <a:xfrm>
            <a:off x="384048" y="4005072"/>
            <a:ext cx="2011680" cy="219456"/>
          </a:xfrm>
          <a:prstGeom prst="rect">
            <a:avLst/>
          </a:prstGeom>
          <a:solidFill>
            <a:srgbClr val="16A34A"/>
          </a:solidFill>
          <a:ln w="12700">
            <a:solidFill>
              <a:srgbClr val="16A34A"/>
            </a:solidFill>
            <a:prstDash val="solid"/>
          </a:ln>
        </p:spPr>
      </p:sp>
      <p:sp>
        <p:nvSpPr>
          <p:cNvPr id="28" name="Text 26"/>
          <p:cNvSpPr/>
          <p:nvPr/>
        </p:nvSpPr>
        <p:spPr>
          <a:xfrm>
            <a:off x="384048" y="4005072"/>
            <a:ext cx="2011680"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3.5 – 4.0  Strong</a:t>
            </a:r>
            <a:endParaRPr lang="en-US" sz="800" dirty="0"/>
          </a:p>
        </p:txBody>
      </p:sp>
      <p:sp>
        <p:nvSpPr>
          <p:cNvPr id="29" name="Text 27"/>
          <p:cNvSpPr/>
          <p:nvPr/>
        </p:nvSpPr>
        <p:spPr>
          <a:xfrm>
            <a:off x="384048" y="4261104"/>
            <a:ext cx="2011680" cy="256032"/>
          </a:xfrm>
          <a:prstGeom prst="rect">
            <a:avLst/>
          </a:prstGeom>
          <a:noFill/>
          <a:ln/>
        </p:spPr>
        <p:txBody>
          <a:bodyPr wrap="square" rtlCol="0" anchor="t"/>
          <a:lstStyle/>
          <a:p>
            <a:pPr marL="0" indent="0" algn="ctr">
              <a:buNone/>
            </a:pPr>
            <a:r>
              <a:rPr lang="en-US" sz="750" dirty="0">
                <a:solidFill>
                  <a:srgbClr val="94A3B8"/>
                </a:solidFill>
                <a:latin typeface="Calibri" pitchFamily="34" charset="0"/>
                <a:ea typeface="Calibri" pitchFamily="34" charset="-122"/>
                <a:cs typeface="Calibri" pitchFamily="34" charset="-120"/>
              </a:rPr>
              <a:t>Performing at or above required level</a:t>
            </a:r>
            <a:endParaRPr lang="en-US" sz="750" dirty="0"/>
          </a:p>
        </p:txBody>
      </p:sp>
      <p:sp>
        <p:nvSpPr>
          <p:cNvPr id="30" name="Shape 28"/>
          <p:cNvSpPr/>
          <p:nvPr/>
        </p:nvSpPr>
        <p:spPr>
          <a:xfrm>
            <a:off x="2542032" y="4005072"/>
            <a:ext cx="2011680" cy="219456"/>
          </a:xfrm>
          <a:prstGeom prst="rect">
            <a:avLst/>
          </a:prstGeom>
          <a:solidFill>
            <a:srgbClr val="D97706"/>
          </a:solidFill>
          <a:ln w="12700">
            <a:solidFill>
              <a:srgbClr val="D97706"/>
            </a:solidFill>
            <a:prstDash val="solid"/>
          </a:ln>
        </p:spPr>
      </p:sp>
      <p:sp>
        <p:nvSpPr>
          <p:cNvPr id="31" name="Text 29"/>
          <p:cNvSpPr/>
          <p:nvPr/>
        </p:nvSpPr>
        <p:spPr>
          <a:xfrm>
            <a:off x="2542032" y="4005072"/>
            <a:ext cx="2011680"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2.5 – 3.4  Watch</a:t>
            </a:r>
            <a:endParaRPr lang="en-US" sz="800" dirty="0"/>
          </a:p>
        </p:txBody>
      </p:sp>
      <p:sp>
        <p:nvSpPr>
          <p:cNvPr id="32" name="Text 30"/>
          <p:cNvSpPr/>
          <p:nvPr/>
        </p:nvSpPr>
        <p:spPr>
          <a:xfrm>
            <a:off x="2542032" y="4261104"/>
            <a:ext cx="2011680" cy="256032"/>
          </a:xfrm>
          <a:prstGeom prst="rect">
            <a:avLst/>
          </a:prstGeom>
          <a:noFill/>
          <a:ln/>
        </p:spPr>
        <p:txBody>
          <a:bodyPr wrap="square" rtlCol="0" anchor="t"/>
          <a:lstStyle/>
          <a:p>
            <a:pPr marL="0" indent="0" algn="ctr">
              <a:buNone/>
            </a:pPr>
            <a:r>
              <a:rPr lang="en-US" sz="750" dirty="0">
                <a:solidFill>
                  <a:srgbClr val="94A3B8"/>
                </a:solidFill>
                <a:latin typeface="Calibri" pitchFamily="34" charset="0"/>
                <a:ea typeface="Calibri" pitchFamily="34" charset="-122"/>
                <a:cs typeface="Calibri" pitchFamily="34" charset="-120"/>
              </a:rPr>
              <a:t>Functional but with a specific vulnerability</a:t>
            </a:r>
            <a:endParaRPr lang="en-US" sz="750" dirty="0"/>
          </a:p>
        </p:txBody>
      </p:sp>
      <p:sp>
        <p:nvSpPr>
          <p:cNvPr id="33" name="Shape 31"/>
          <p:cNvSpPr/>
          <p:nvPr/>
        </p:nvSpPr>
        <p:spPr>
          <a:xfrm>
            <a:off x="4700016" y="4005072"/>
            <a:ext cx="2011680" cy="219456"/>
          </a:xfrm>
          <a:prstGeom prst="rect">
            <a:avLst/>
          </a:prstGeom>
          <a:solidFill>
            <a:srgbClr val="EA580C"/>
          </a:solidFill>
          <a:ln w="12700">
            <a:solidFill>
              <a:srgbClr val="EA580C"/>
            </a:solidFill>
            <a:prstDash val="solid"/>
          </a:ln>
        </p:spPr>
      </p:sp>
      <p:sp>
        <p:nvSpPr>
          <p:cNvPr id="34" name="Text 32"/>
          <p:cNvSpPr/>
          <p:nvPr/>
        </p:nvSpPr>
        <p:spPr>
          <a:xfrm>
            <a:off x="4700016" y="4005072"/>
            <a:ext cx="2011680"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1.5 – 2.4  At Risk</a:t>
            </a:r>
            <a:endParaRPr lang="en-US" sz="800" dirty="0"/>
          </a:p>
        </p:txBody>
      </p:sp>
      <p:sp>
        <p:nvSpPr>
          <p:cNvPr id="35" name="Text 33"/>
          <p:cNvSpPr/>
          <p:nvPr/>
        </p:nvSpPr>
        <p:spPr>
          <a:xfrm>
            <a:off x="4700016" y="4261104"/>
            <a:ext cx="2011680" cy="256032"/>
          </a:xfrm>
          <a:prstGeom prst="rect">
            <a:avLst/>
          </a:prstGeom>
          <a:noFill/>
          <a:ln/>
        </p:spPr>
        <p:txBody>
          <a:bodyPr wrap="square" rtlCol="0" anchor="t"/>
          <a:lstStyle/>
          <a:p>
            <a:pPr marL="0" indent="0" algn="ctr">
              <a:buNone/>
            </a:pPr>
            <a:r>
              <a:rPr lang="en-US" sz="750" dirty="0">
                <a:solidFill>
                  <a:srgbClr val="94A3B8"/>
                </a:solidFill>
                <a:latin typeface="Calibri" pitchFamily="34" charset="0"/>
                <a:ea typeface="Calibri" pitchFamily="34" charset="-122"/>
                <a:cs typeface="Calibri" pitchFamily="34" charset="-120"/>
              </a:rPr>
              <a:t>Gap that will impact launch if unaddressed</a:t>
            </a:r>
            <a:endParaRPr lang="en-US" sz="750" dirty="0"/>
          </a:p>
        </p:txBody>
      </p:sp>
      <p:sp>
        <p:nvSpPr>
          <p:cNvPr id="36" name="Shape 34"/>
          <p:cNvSpPr/>
          <p:nvPr/>
        </p:nvSpPr>
        <p:spPr>
          <a:xfrm>
            <a:off x="6858000" y="4005072"/>
            <a:ext cx="2011680" cy="219456"/>
          </a:xfrm>
          <a:prstGeom prst="rect">
            <a:avLst/>
          </a:prstGeom>
          <a:solidFill>
            <a:srgbClr val="DC2626"/>
          </a:solidFill>
          <a:ln w="12700">
            <a:solidFill>
              <a:srgbClr val="DC2626"/>
            </a:solidFill>
            <a:prstDash val="solid"/>
          </a:ln>
        </p:spPr>
      </p:sp>
      <p:sp>
        <p:nvSpPr>
          <p:cNvPr id="37" name="Text 35"/>
          <p:cNvSpPr/>
          <p:nvPr/>
        </p:nvSpPr>
        <p:spPr>
          <a:xfrm>
            <a:off x="6858000" y="4005072"/>
            <a:ext cx="2011680" cy="219456"/>
          </a:xfrm>
          <a:prstGeom prst="rect">
            <a:avLst/>
          </a:prstGeom>
          <a:noFill/>
          <a:ln/>
        </p:spPr>
        <p:txBody>
          <a:bodyPr wrap="square" lIns="0" tIns="0" rIns="0" bIns="0" rtlCol="0" anchor="ctr"/>
          <a:lstStyle/>
          <a:p>
            <a:pPr marL="0" indent="0" algn="ctr">
              <a:buNone/>
            </a:pPr>
            <a:r>
              <a:rPr lang="en-US" sz="800" b="1" dirty="0">
                <a:solidFill>
                  <a:srgbClr val="FFFFFF"/>
                </a:solidFill>
                <a:latin typeface="Calibri" pitchFamily="34" charset="0"/>
                <a:ea typeface="Calibri" pitchFamily="34" charset="-122"/>
                <a:cs typeface="Calibri" pitchFamily="34" charset="-120"/>
              </a:rPr>
              <a:t>&lt; 1.5  Critical Gap</a:t>
            </a:r>
            <a:endParaRPr lang="en-US" sz="800" dirty="0"/>
          </a:p>
        </p:txBody>
      </p:sp>
      <p:sp>
        <p:nvSpPr>
          <p:cNvPr id="38" name="Text 36"/>
          <p:cNvSpPr/>
          <p:nvPr/>
        </p:nvSpPr>
        <p:spPr>
          <a:xfrm>
            <a:off x="6858000" y="4261104"/>
            <a:ext cx="2011680" cy="256032"/>
          </a:xfrm>
          <a:prstGeom prst="rect">
            <a:avLst/>
          </a:prstGeom>
          <a:noFill/>
          <a:ln/>
        </p:spPr>
        <p:txBody>
          <a:bodyPr wrap="square" rtlCol="0" anchor="t"/>
          <a:lstStyle/>
          <a:p>
            <a:pPr marL="0" indent="0" algn="ctr">
              <a:buNone/>
            </a:pPr>
            <a:r>
              <a:rPr lang="en-US" sz="750" dirty="0">
                <a:solidFill>
                  <a:srgbClr val="94A3B8"/>
                </a:solidFill>
                <a:latin typeface="Calibri" pitchFamily="34" charset="0"/>
                <a:ea typeface="Calibri" pitchFamily="34" charset="-122"/>
                <a:cs typeface="Calibri" pitchFamily="34" charset="-120"/>
              </a:rPr>
              <a:t>Hard stop or near-hard-stop condition</a:t>
            </a:r>
            <a:endParaRPr lang="en-US" sz="750" dirty="0"/>
          </a:p>
        </p:txBody>
      </p:sp>
      <p:sp>
        <p:nvSpPr>
          <p:cNvPr id="39" name="Text 37"/>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2C55E"/>
          </a:solidFill>
          <a:ln w="12700">
            <a:solidFill>
              <a:srgbClr val="22C55E"/>
            </a:solidFill>
            <a:prstDash val="solid"/>
          </a:ln>
        </p:spPr>
      </p:sp>
      <p:sp>
        <p:nvSpPr>
          <p:cNvPr id="3" name="Text 1"/>
          <p:cNvSpPr/>
          <p:nvPr/>
        </p:nvSpPr>
        <p:spPr>
          <a:xfrm>
            <a:off x="256032" y="164592"/>
            <a:ext cx="8686800" cy="347472"/>
          </a:xfrm>
          <a:prstGeom prst="rect">
            <a:avLst/>
          </a:prstGeom>
          <a:noFill/>
          <a:ln/>
        </p:spPr>
        <p:txBody>
          <a:bodyPr wrap="square" rtlCol="0" anchor="ctr"/>
          <a:lstStyle/>
          <a:p>
            <a:pPr marL="0" indent="0" algn="l">
              <a:buNone/>
            </a:pPr>
            <a:r>
              <a:rPr lang="en-US" sz="2000" b="1" dirty="0">
                <a:solidFill>
                  <a:srgbClr val="162032"/>
                </a:solidFill>
                <a:latin typeface="Calibri" pitchFamily="34" charset="0"/>
                <a:ea typeface="Calibri" pitchFamily="34" charset="-122"/>
                <a:cs typeface="Calibri" pitchFamily="34" charset="-120"/>
              </a:rPr>
              <a:t>Readiness Dashboard — All Dimensions</a:t>
            </a:r>
            <a:endParaRPr lang="en-US" sz="2000" dirty="0"/>
          </a:p>
        </p:txBody>
      </p:sp>
      <p:sp>
        <p:nvSpPr>
          <p:cNvPr id="4" name="Text 2"/>
          <p:cNvSpPr/>
          <p:nvPr/>
        </p:nvSpPr>
        <p:spPr>
          <a:xfrm>
            <a:off x="256032" y="530352"/>
            <a:ext cx="8631936" cy="201168"/>
          </a:xfrm>
          <a:prstGeom prst="rect">
            <a:avLst/>
          </a:prstGeom>
          <a:noFill/>
          <a:ln/>
        </p:spPr>
        <p:txBody>
          <a:bodyPr wrap="square" lIns="0" tIns="0" rIns="0" bIns="0" rtlCol="0" anchor="ctr"/>
          <a:lstStyle/>
          <a:p>
            <a:pPr marL="0" indent="0" algn="l">
              <a:buNone/>
            </a:pPr>
            <a:r>
              <a:rPr lang="en-US" sz="850" b="1" dirty="0">
                <a:solidFill>
                  <a:srgbClr val="94A3B8"/>
                </a:solidFill>
                <a:latin typeface="Calibri" pitchFamily="34" charset="0"/>
                <a:ea typeface="Calibri" pitchFamily="34" charset="-122"/>
                <a:cs typeface="Calibri" pitchFamily="34" charset="-120"/>
              </a:rPr>
              <a:t>One Tier 1 hard stop  ·  Four Tier 2 material risks  ·  Three Tier 3 watch items  ·  Overall readiness: 2.4 / 4.0</a:t>
            </a:r>
            <a:endParaRPr lang="en-US" sz="850" dirty="0"/>
          </a:p>
        </p:txBody>
      </p:sp>
      <p:sp>
        <p:nvSpPr>
          <p:cNvPr id="5" name="Shape 3"/>
          <p:cNvSpPr/>
          <p:nvPr/>
        </p:nvSpPr>
        <p:spPr>
          <a:xfrm>
            <a:off x="256032" y="749808"/>
            <a:ext cx="8686800" cy="22860"/>
          </a:xfrm>
          <a:prstGeom prst="rect">
            <a:avLst/>
          </a:prstGeom>
          <a:solidFill>
            <a:srgbClr val="22C55E"/>
          </a:solidFill>
          <a:ln w="12700">
            <a:solidFill>
              <a:srgbClr val="22C55E"/>
            </a:solidFill>
            <a:prstDash val="solid"/>
          </a:ln>
        </p:spPr>
      </p:sp>
      <p:sp>
        <p:nvSpPr>
          <p:cNvPr id="6" name="Shape 4"/>
          <p:cNvSpPr/>
          <p:nvPr/>
        </p:nvSpPr>
        <p:spPr>
          <a:xfrm>
            <a:off x="256032" y="804672"/>
            <a:ext cx="137160" cy="137160"/>
          </a:xfrm>
          <a:prstGeom prst="rect">
            <a:avLst/>
          </a:prstGeom>
          <a:solidFill>
            <a:srgbClr val="16A34A"/>
          </a:solidFill>
          <a:ln w="12700">
            <a:solidFill>
              <a:srgbClr val="16A34A"/>
            </a:solidFill>
            <a:prstDash val="solid"/>
          </a:ln>
        </p:spPr>
      </p:sp>
      <p:sp>
        <p:nvSpPr>
          <p:cNvPr id="7" name="Text 5"/>
          <p:cNvSpPr/>
          <p:nvPr/>
        </p:nvSpPr>
        <p:spPr>
          <a:xfrm>
            <a:off x="438912" y="786384"/>
            <a:ext cx="1920240" cy="173736"/>
          </a:xfrm>
          <a:prstGeom prst="rect">
            <a:avLst/>
          </a:prstGeom>
          <a:noFill/>
          <a:ln/>
        </p:spPr>
        <p:txBody>
          <a:bodyPr wrap="square" lIns="0" tIns="0" rIns="0" bIns="0" rtlCol="0" anchor="ctr"/>
          <a:lstStyle/>
          <a:p>
            <a:pPr marL="0" indent="0" algn="l">
              <a:buNone/>
            </a:pPr>
            <a:r>
              <a:rPr lang="en-US" sz="750" dirty="0">
                <a:solidFill>
                  <a:srgbClr val="334155"/>
                </a:solidFill>
                <a:latin typeface="Calibri" pitchFamily="34" charset="0"/>
                <a:ea typeface="Calibri" pitchFamily="34" charset="-122"/>
                <a:cs typeface="Calibri" pitchFamily="34" charset="-120"/>
              </a:rPr>
              <a:t>Strong (3.5–4.0)</a:t>
            </a:r>
            <a:endParaRPr lang="en-US" sz="750" dirty="0"/>
          </a:p>
        </p:txBody>
      </p:sp>
      <p:sp>
        <p:nvSpPr>
          <p:cNvPr id="8" name="Shape 6"/>
          <p:cNvSpPr/>
          <p:nvPr/>
        </p:nvSpPr>
        <p:spPr>
          <a:xfrm>
            <a:off x="2414016" y="804672"/>
            <a:ext cx="137160" cy="137160"/>
          </a:xfrm>
          <a:prstGeom prst="rect">
            <a:avLst/>
          </a:prstGeom>
          <a:solidFill>
            <a:srgbClr val="D97706"/>
          </a:solidFill>
          <a:ln w="12700">
            <a:solidFill>
              <a:srgbClr val="D97706"/>
            </a:solidFill>
            <a:prstDash val="solid"/>
          </a:ln>
        </p:spPr>
      </p:sp>
      <p:sp>
        <p:nvSpPr>
          <p:cNvPr id="9" name="Text 7"/>
          <p:cNvSpPr/>
          <p:nvPr/>
        </p:nvSpPr>
        <p:spPr>
          <a:xfrm>
            <a:off x="2596896" y="786384"/>
            <a:ext cx="1920240" cy="173736"/>
          </a:xfrm>
          <a:prstGeom prst="rect">
            <a:avLst/>
          </a:prstGeom>
          <a:noFill/>
          <a:ln/>
        </p:spPr>
        <p:txBody>
          <a:bodyPr wrap="square" lIns="0" tIns="0" rIns="0" bIns="0" rtlCol="0" anchor="ctr"/>
          <a:lstStyle/>
          <a:p>
            <a:pPr marL="0" indent="0" algn="l">
              <a:buNone/>
            </a:pPr>
            <a:r>
              <a:rPr lang="en-US" sz="750" dirty="0">
                <a:solidFill>
                  <a:srgbClr val="334155"/>
                </a:solidFill>
                <a:latin typeface="Calibri" pitchFamily="34" charset="0"/>
                <a:ea typeface="Calibri" pitchFamily="34" charset="-122"/>
                <a:cs typeface="Calibri" pitchFamily="34" charset="-120"/>
              </a:rPr>
              <a:t>Watch (2.5–3.4)</a:t>
            </a:r>
            <a:endParaRPr lang="en-US" sz="750" dirty="0"/>
          </a:p>
        </p:txBody>
      </p:sp>
      <p:sp>
        <p:nvSpPr>
          <p:cNvPr id="10" name="Shape 8"/>
          <p:cNvSpPr/>
          <p:nvPr/>
        </p:nvSpPr>
        <p:spPr>
          <a:xfrm>
            <a:off x="4572000" y="804672"/>
            <a:ext cx="137160" cy="137160"/>
          </a:xfrm>
          <a:prstGeom prst="rect">
            <a:avLst/>
          </a:prstGeom>
          <a:solidFill>
            <a:srgbClr val="EA580C"/>
          </a:solidFill>
          <a:ln w="12700">
            <a:solidFill>
              <a:srgbClr val="EA580C"/>
            </a:solidFill>
            <a:prstDash val="solid"/>
          </a:ln>
        </p:spPr>
      </p:sp>
      <p:sp>
        <p:nvSpPr>
          <p:cNvPr id="11" name="Text 9"/>
          <p:cNvSpPr/>
          <p:nvPr/>
        </p:nvSpPr>
        <p:spPr>
          <a:xfrm>
            <a:off x="4764024" y="799054"/>
            <a:ext cx="1920240" cy="173736"/>
          </a:xfrm>
          <a:prstGeom prst="rect">
            <a:avLst/>
          </a:prstGeom>
          <a:noFill/>
          <a:ln/>
        </p:spPr>
        <p:txBody>
          <a:bodyPr wrap="square" lIns="0" tIns="0" rIns="0" bIns="0" rtlCol="0" anchor="ctr"/>
          <a:lstStyle/>
          <a:p>
            <a:pPr marL="0" indent="0" algn="l">
              <a:buNone/>
            </a:pPr>
            <a:r>
              <a:rPr lang="en-US" sz="750" dirty="0">
                <a:solidFill>
                  <a:srgbClr val="334155"/>
                </a:solidFill>
                <a:latin typeface="Calibri" pitchFamily="34" charset="0"/>
                <a:ea typeface="Calibri" pitchFamily="34" charset="-122"/>
                <a:cs typeface="Calibri" pitchFamily="34" charset="-120"/>
              </a:rPr>
              <a:t>At Risk (1.5–2.4)</a:t>
            </a:r>
            <a:endParaRPr lang="en-US" sz="750" dirty="0"/>
          </a:p>
        </p:txBody>
      </p:sp>
      <p:sp>
        <p:nvSpPr>
          <p:cNvPr id="12" name="Shape 10"/>
          <p:cNvSpPr/>
          <p:nvPr/>
        </p:nvSpPr>
        <p:spPr>
          <a:xfrm>
            <a:off x="6729984" y="804672"/>
            <a:ext cx="137160" cy="137160"/>
          </a:xfrm>
          <a:prstGeom prst="rect">
            <a:avLst/>
          </a:prstGeom>
          <a:solidFill>
            <a:srgbClr val="DC2626"/>
          </a:solidFill>
          <a:ln w="12700">
            <a:solidFill>
              <a:srgbClr val="DC2626"/>
            </a:solidFill>
            <a:prstDash val="solid"/>
          </a:ln>
        </p:spPr>
      </p:sp>
      <p:sp>
        <p:nvSpPr>
          <p:cNvPr id="13" name="Text 11"/>
          <p:cNvSpPr/>
          <p:nvPr/>
        </p:nvSpPr>
        <p:spPr>
          <a:xfrm>
            <a:off x="6912864" y="786384"/>
            <a:ext cx="1920240" cy="173736"/>
          </a:xfrm>
          <a:prstGeom prst="rect">
            <a:avLst/>
          </a:prstGeom>
          <a:noFill/>
          <a:ln/>
        </p:spPr>
        <p:txBody>
          <a:bodyPr wrap="square" lIns="0" tIns="0" rIns="0" bIns="0" rtlCol="0" anchor="ctr"/>
          <a:lstStyle/>
          <a:p>
            <a:pPr marL="0" indent="0" algn="l">
              <a:buNone/>
            </a:pPr>
            <a:r>
              <a:rPr lang="en-US" sz="750" dirty="0">
                <a:solidFill>
                  <a:srgbClr val="334155"/>
                </a:solidFill>
                <a:latin typeface="Calibri" pitchFamily="34" charset="0"/>
                <a:ea typeface="Calibri" pitchFamily="34" charset="-122"/>
                <a:cs typeface="Calibri" pitchFamily="34" charset="-120"/>
              </a:rPr>
              <a:t>Critical Gap (&lt;1.5)</a:t>
            </a:r>
            <a:endParaRPr lang="en-US" sz="750" dirty="0"/>
          </a:p>
        </p:txBody>
      </p:sp>
      <p:sp>
        <p:nvSpPr>
          <p:cNvPr id="14" name="Text 12"/>
          <p:cNvSpPr/>
          <p:nvPr/>
        </p:nvSpPr>
        <p:spPr>
          <a:xfrm>
            <a:off x="276606" y="1050417"/>
            <a:ext cx="4069080" cy="182880"/>
          </a:xfrm>
          <a:prstGeom prst="rect">
            <a:avLst/>
          </a:prstGeom>
          <a:noFill/>
          <a:ln/>
        </p:spPr>
        <p:txBody>
          <a:bodyPr wrap="square" lIns="0" tIns="0" rIns="0" bIns="0" rtlCol="0" anchor="ctr"/>
          <a:lstStyle/>
          <a:p>
            <a:pPr marL="0" indent="0" algn="l">
              <a:buNone/>
            </a:pPr>
            <a:r>
              <a:rPr lang="en-US" sz="700" b="1" kern="0" spc="30" dirty="0">
                <a:solidFill>
                  <a:srgbClr val="94A3B8"/>
                </a:solidFill>
                <a:latin typeface="Calibri" pitchFamily="34" charset="0"/>
                <a:ea typeface="Calibri" pitchFamily="34" charset="-122"/>
                <a:cs typeface="Calibri" pitchFamily="34" charset="-120"/>
              </a:rPr>
              <a:t>Dimension</a:t>
            </a:r>
            <a:endParaRPr lang="en-US" sz="700" dirty="0"/>
          </a:p>
        </p:txBody>
      </p:sp>
      <p:sp>
        <p:nvSpPr>
          <p:cNvPr id="15" name="Text 13"/>
          <p:cNvSpPr/>
          <p:nvPr/>
        </p:nvSpPr>
        <p:spPr>
          <a:xfrm>
            <a:off x="4430268" y="1027557"/>
            <a:ext cx="384048" cy="182880"/>
          </a:xfrm>
          <a:prstGeom prst="rect">
            <a:avLst/>
          </a:prstGeom>
          <a:noFill/>
          <a:ln/>
        </p:spPr>
        <p:txBody>
          <a:bodyPr wrap="square" lIns="0" tIns="0" rIns="0" bIns="0" rtlCol="0" anchor="ctr"/>
          <a:lstStyle/>
          <a:p>
            <a:pPr marL="0" indent="0" algn="ctr">
              <a:buNone/>
            </a:pPr>
            <a:r>
              <a:rPr lang="en-US" sz="700" b="1" kern="0" spc="30" dirty="0">
                <a:solidFill>
                  <a:srgbClr val="94A3B8"/>
                </a:solidFill>
                <a:latin typeface="Calibri" pitchFamily="34" charset="0"/>
                <a:ea typeface="Calibri" pitchFamily="34" charset="-122"/>
                <a:cs typeface="Calibri" pitchFamily="34" charset="-120"/>
              </a:rPr>
              <a:t>Tier</a:t>
            </a:r>
            <a:endParaRPr lang="en-US" sz="700" dirty="0"/>
          </a:p>
        </p:txBody>
      </p:sp>
      <p:sp>
        <p:nvSpPr>
          <p:cNvPr id="16" name="Text 14"/>
          <p:cNvSpPr/>
          <p:nvPr/>
        </p:nvSpPr>
        <p:spPr>
          <a:xfrm>
            <a:off x="4898898" y="1027557"/>
            <a:ext cx="384048" cy="182880"/>
          </a:xfrm>
          <a:prstGeom prst="rect">
            <a:avLst/>
          </a:prstGeom>
          <a:noFill/>
          <a:ln/>
        </p:spPr>
        <p:txBody>
          <a:bodyPr wrap="square" lIns="0" tIns="0" rIns="0" bIns="0" rtlCol="0" anchor="ctr"/>
          <a:lstStyle/>
          <a:p>
            <a:pPr marL="0" indent="0" algn="ctr">
              <a:buNone/>
            </a:pPr>
            <a:r>
              <a:rPr lang="en-US" sz="700" b="1" kern="0" spc="30" dirty="0">
                <a:solidFill>
                  <a:srgbClr val="94A3B8"/>
                </a:solidFill>
                <a:latin typeface="Calibri" pitchFamily="34" charset="0"/>
                <a:ea typeface="Calibri" pitchFamily="34" charset="-122"/>
                <a:cs typeface="Calibri" pitchFamily="34" charset="-120"/>
              </a:rPr>
              <a:t>Score</a:t>
            </a:r>
            <a:endParaRPr lang="en-US" sz="700" dirty="0"/>
          </a:p>
        </p:txBody>
      </p:sp>
      <p:sp>
        <p:nvSpPr>
          <p:cNvPr id="17" name="Text 15"/>
          <p:cNvSpPr/>
          <p:nvPr/>
        </p:nvSpPr>
        <p:spPr>
          <a:xfrm>
            <a:off x="5271516" y="1027557"/>
            <a:ext cx="731520" cy="182880"/>
          </a:xfrm>
          <a:prstGeom prst="rect">
            <a:avLst/>
          </a:prstGeom>
          <a:noFill/>
          <a:ln/>
        </p:spPr>
        <p:txBody>
          <a:bodyPr wrap="square" lIns="0" tIns="0" rIns="0" bIns="0" rtlCol="0" anchor="ctr"/>
          <a:lstStyle/>
          <a:p>
            <a:pPr marL="0" indent="0" algn="ctr">
              <a:buNone/>
            </a:pPr>
            <a:r>
              <a:rPr lang="en-US" sz="700" b="1" kern="0" spc="30" dirty="0">
                <a:solidFill>
                  <a:srgbClr val="94A3B8"/>
                </a:solidFill>
                <a:latin typeface="Calibri" pitchFamily="34" charset="0"/>
                <a:ea typeface="Calibri" pitchFamily="34" charset="-122"/>
                <a:cs typeface="Calibri" pitchFamily="34" charset="-120"/>
              </a:rPr>
              <a:t>Status</a:t>
            </a:r>
            <a:endParaRPr lang="en-US" sz="700" dirty="0"/>
          </a:p>
        </p:txBody>
      </p:sp>
      <p:sp>
        <p:nvSpPr>
          <p:cNvPr id="18" name="Text 16"/>
          <p:cNvSpPr/>
          <p:nvPr/>
        </p:nvSpPr>
        <p:spPr>
          <a:xfrm>
            <a:off x="6147054" y="1033826"/>
            <a:ext cx="384048" cy="182880"/>
          </a:xfrm>
          <a:prstGeom prst="rect">
            <a:avLst/>
          </a:prstGeom>
          <a:noFill/>
          <a:ln/>
        </p:spPr>
        <p:txBody>
          <a:bodyPr wrap="square" lIns="0" tIns="0" rIns="0" bIns="0" rtlCol="0" anchor="ctr"/>
          <a:lstStyle/>
          <a:p>
            <a:pPr marL="0" indent="0" algn="ctr">
              <a:buNone/>
            </a:pPr>
            <a:r>
              <a:rPr lang="en-US" sz="700" b="1" kern="0" spc="30" dirty="0">
                <a:solidFill>
                  <a:srgbClr val="94A3B8"/>
                </a:solidFill>
                <a:latin typeface="Calibri" pitchFamily="34" charset="0"/>
                <a:ea typeface="Calibri" pitchFamily="34" charset="-122"/>
                <a:cs typeface="Calibri" pitchFamily="34" charset="-120"/>
              </a:rPr>
              <a:t>Trend</a:t>
            </a:r>
            <a:endParaRPr lang="en-US" sz="700" dirty="0"/>
          </a:p>
        </p:txBody>
      </p:sp>
      <p:sp>
        <p:nvSpPr>
          <p:cNvPr id="19" name="Text 17"/>
          <p:cNvSpPr/>
          <p:nvPr/>
        </p:nvSpPr>
        <p:spPr>
          <a:xfrm>
            <a:off x="6597396" y="1027557"/>
            <a:ext cx="2286000" cy="182880"/>
          </a:xfrm>
          <a:prstGeom prst="rect">
            <a:avLst/>
          </a:prstGeom>
          <a:noFill/>
          <a:ln/>
        </p:spPr>
        <p:txBody>
          <a:bodyPr wrap="square" lIns="0" tIns="0" rIns="0" bIns="0" rtlCol="0" anchor="ctr"/>
          <a:lstStyle/>
          <a:p>
            <a:pPr marL="0" indent="0" algn="l">
              <a:buNone/>
            </a:pPr>
            <a:r>
              <a:rPr lang="en-US" sz="700" b="1" kern="0" spc="30" dirty="0">
                <a:solidFill>
                  <a:srgbClr val="94A3B8"/>
                </a:solidFill>
                <a:latin typeface="Calibri" pitchFamily="34" charset="0"/>
                <a:ea typeface="Calibri" pitchFamily="34" charset="-122"/>
                <a:cs typeface="Calibri" pitchFamily="34" charset="-120"/>
              </a:rPr>
              <a:t>Leadership Implication</a:t>
            </a:r>
            <a:endParaRPr lang="en-US" sz="700" dirty="0"/>
          </a:p>
        </p:txBody>
      </p:sp>
      <p:sp>
        <p:nvSpPr>
          <p:cNvPr id="20" name="Shape 18"/>
          <p:cNvSpPr/>
          <p:nvPr/>
        </p:nvSpPr>
        <p:spPr>
          <a:xfrm>
            <a:off x="251460" y="1200150"/>
            <a:ext cx="8631936" cy="265176"/>
          </a:xfrm>
          <a:prstGeom prst="rect">
            <a:avLst/>
          </a:prstGeom>
          <a:solidFill>
            <a:srgbClr val="FFFFFF"/>
          </a:solidFill>
          <a:ln w="6350">
            <a:solidFill>
              <a:srgbClr val="E2E8F0"/>
            </a:solidFill>
            <a:prstDash val="solid"/>
          </a:ln>
        </p:spPr>
      </p:sp>
      <p:sp>
        <p:nvSpPr>
          <p:cNvPr id="21" name="Text 19"/>
          <p:cNvSpPr/>
          <p:nvPr/>
        </p:nvSpPr>
        <p:spPr>
          <a:xfrm>
            <a:off x="324612" y="1236726"/>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Executive Sponsorship Quality</a:t>
            </a:r>
            <a:endParaRPr lang="en-US" sz="850" dirty="0"/>
          </a:p>
        </p:txBody>
      </p:sp>
      <p:sp>
        <p:nvSpPr>
          <p:cNvPr id="22" name="Text 20"/>
          <p:cNvSpPr/>
          <p:nvPr/>
        </p:nvSpPr>
        <p:spPr>
          <a:xfrm>
            <a:off x="4430268" y="1236726"/>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T1</a:t>
            </a:r>
            <a:endParaRPr lang="en-US" sz="750" dirty="0"/>
          </a:p>
        </p:txBody>
      </p:sp>
      <p:sp>
        <p:nvSpPr>
          <p:cNvPr id="23" name="Text 21"/>
          <p:cNvSpPr/>
          <p:nvPr/>
        </p:nvSpPr>
        <p:spPr>
          <a:xfrm>
            <a:off x="4887468" y="1236726"/>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3.8</a:t>
            </a:r>
            <a:endParaRPr lang="en-US" sz="850" dirty="0"/>
          </a:p>
        </p:txBody>
      </p:sp>
      <p:sp>
        <p:nvSpPr>
          <p:cNvPr id="24" name="Shape 22"/>
          <p:cNvSpPr/>
          <p:nvPr/>
        </p:nvSpPr>
        <p:spPr>
          <a:xfrm>
            <a:off x="5344668" y="1250442"/>
            <a:ext cx="694944" cy="160020"/>
          </a:xfrm>
          <a:prstGeom prst="rect">
            <a:avLst/>
          </a:prstGeom>
          <a:solidFill>
            <a:srgbClr val="16A34A"/>
          </a:solidFill>
          <a:ln w="12700">
            <a:solidFill>
              <a:srgbClr val="16A34A"/>
            </a:solidFill>
            <a:prstDash val="solid"/>
          </a:ln>
        </p:spPr>
      </p:sp>
      <p:sp>
        <p:nvSpPr>
          <p:cNvPr id="25" name="Text 23"/>
          <p:cNvSpPr/>
          <p:nvPr/>
        </p:nvSpPr>
        <p:spPr>
          <a:xfrm>
            <a:off x="5344668" y="1250442"/>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Strong</a:t>
            </a:r>
            <a:endParaRPr lang="en-US" sz="700" dirty="0"/>
          </a:p>
        </p:txBody>
      </p:sp>
      <p:sp>
        <p:nvSpPr>
          <p:cNvPr id="26" name="Text 24"/>
          <p:cNvSpPr/>
          <p:nvPr/>
        </p:nvSpPr>
        <p:spPr>
          <a:xfrm>
            <a:off x="6140196" y="1236726"/>
            <a:ext cx="384048" cy="196596"/>
          </a:xfrm>
          <a:prstGeom prst="rect">
            <a:avLst/>
          </a:prstGeom>
          <a:noFill/>
          <a:ln/>
        </p:spPr>
        <p:txBody>
          <a:bodyPr wrap="square" lIns="0" tIns="0" rIns="0" bIns="0" rtlCol="0" anchor="ctr"/>
          <a:lstStyle/>
          <a:p>
            <a:pPr marL="0" indent="0" algn="ctr">
              <a:buNone/>
            </a:pPr>
            <a:r>
              <a:rPr lang="en-US" sz="1100" b="1" dirty="0">
                <a:solidFill>
                  <a:srgbClr val="16A34A"/>
                </a:solidFill>
                <a:latin typeface="Calibri" pitchFamily="34" charset="0"/>
                <a:ea typeface="Calibri" pitchFamily="34" charset="-122"/>
                <a:cs typeface="Calibri" pitchFamily="34" charset="-120"/>
              </a:rPr>
              <a:t>↑</a:t>
            </a:r>
            <a:endParaRPr lang="en-US" sz="1100" dirty="0"/>
          </a:p>
        </p:txBody>
      </p:sp>
      <p:sp>
        <p:nvSpPr>
          <p:cNvPr id="27" name="Text 25"/>
          <p:cNvSpPr/>
          <p:nvPr/>
        </p:nvSpPr>
        <p:spPr>
          <a:xfrm>
            <a:off x="6597396" y="1236726"/>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CEO is displacing priorities for this. The lever that makes everything else fixable.</a:t>
            </a:r>
            <a:endParaRPr lang="en-US" sz="700" dirty="0"/>
          </a:p>
        </p:txBody>
      </p:sp>
      <p:sp>
        <p:nvSpPr>
          <p:cNvPr id="28" name="Shape 26"/>
          <p:cNvSpPr/>
          <p:nvPr/>
        </p:nvSpPr>
        <p:spPr>
          <a:xfrm>
            <a:off x="251460" y="1488186"/>
            <a:ext cx="8631936" cy="265176"/>
          </a:xfrm>
          <a:prstGeom prst="rect">
            <a:avLst/>
          </a:prstGeom>
          <a:solidFill>
            <a:srgbClr val="F8FAFB"/>
          </a:solidFill>
          <a:ln w="6350">
            <a:solidFill>
              <a:srgbClr val="E2E8F0"/>
            </a:solidFill>
            <a:prstDash val="solid"/>
          </a:ln>
        </p:spPr>
      </p:sp>
      <p:sp>
        <p:nvSpPr>
          <p:cNvPr id="29" name="Text 27"/>
          <p:cNvSpPr/>
          <p:nvPr/>
        </p:nvSpPr>
        <p:spPr>
          <a:xfrm>
            <a:off x="324612" y="1524762"/>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Business Ownership Clarity</a:t>
            </a:r>
            <a:endParaRPr lang="en-US" sz="850" dirty="0"/>
          </a:p>
        </p:txBody>
      </p:sp>
      <p:sp>
        <p:nvSpPr>
          <p:cNvPr id="30" name="Text 28"/>
          <p:cNvSpPr/>
          <p:nvPr/>
        </p:nvSpPr>
        <p:spPr>
          <a:xfrm>
            <a:off x="4430268" y="1524762"/>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T1</a:t>
            </a:r>
            <a:endParaRPr lang="en-US" sz="750" dirty="0"/>
          </a:p>
        </p:txBody>
      </p:sp>
      <p:sp>
        <p:nvSpPr>
          <p:cNvPr id="31" name="Text 29"/>
          <p:cNvSpPr/>
          <p:nvPr/>
        </p:nvSpPr>
        <p:spPr>
          <a:xfrm>
            <a:off x="4887468" y="1524762"/>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2.8</a:t>
            </a:r>
            <a:endParaRPr lang="en-US" sz="850" dirty="0"/>
          </a:p>
        </p:txBody>
      </p:sp>
      <p:sp>
        <p:nvSpPr>
          <p:cNvPr id="32" name="Shape 30"/>
          <p:cNvSpPr/>
          <p:nvPr/>
        </p:nvSpPr>
        <p:spPr>
          <a:xfrm>
            <a:off x="5344668" y="1538478"/>
            <a:ext cx="694944" cy="160020"/>
          </a:xfrm>
          <a:prstGeom prst="rect">
            <a:avLst/>
          </a:prstGeom>
          <a:solidFill>
            <a:srgbClr val="D97706"/>
          </a:solidFill>
          <a:ln w="12700">
            <a:solidFill>
              <a:srgbClr val="D97706"/>
            </a:solidFill>
            <a:prstDash val="solid"/>
          </a:ln>
        </p:spPr>
      </p:sp>
      <p:sp>
        <p:nvSpPr>
          <p:cNvPr id="33" name="Text 31"/>
          <p:cNvSpPr/>
          <p:nvPr/>
        </p:nvSpPr>
        <p:spPr>
          <a:xfrm>
            <a:off x="5344668" y="1538478"/>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Watch</a:t>
            </a:r>
            <a:endParaRPr lang="en-US" sz="700" dirty="0"/>
          </a:p>
        </p:txBody>
      </p:sp>
      <p:sp>
        <p:nvSpPr>
          <p:cNvPr id="34" name="Text 32"/>
          <p:cNvSpPr/>
          <p:nvPr/>
        </p:nvSpPr>
        <p:spPr>
          <a:xfrm>
            <a:off x="6140196" y="1524762"/>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35" name="Text 33"/>
          <p:cNvSpPr/>
          <p:nvPr/>
        </p:nvSpPr>
        <p:spPr>
          <a:xfrm>
            <a:off x="6597396" y="1524762"/>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Ownership claimed publicly. Day-to-day accountability still defaults to IT.</a:t>
            </a:r>
            <a:endParaRPr lang="en-US" sz="700" dirty="0"/>
          </a:p>
        </p:txBody>
      </p:sp>
      <p:sp>
        <p:nvSpPr>
          <p:cNvPr id="36" name="Shape 34"/>
          <p:cNvSpPr/>
          <p:nvPr/>
        </p:nvSpPr>
        <p:spPr>
          <a:xfrm>
            <a:off x="251460" y="1776222"/>
            <a:ext cx="8631936" cy="265176"/>
          </a:xfrm>
          <a:prstGeom prst="rect">
            <a:avLst/>
          </a:prstGeom>
          <a:solidFill>
            <a:srgbClr val="FFFFFF"/>
          </a:solidFill>
          <a:ln w="6350">
            <a:solidFill>
              <a:srgbClr val="E2E8F0"/>
            </a:solidFill>
            <a:prstDash val="solid"/>
          </a:ln>
        </p:spPr>
      </p:sp>
      <p:sp>
        <p:nvSpPr>
          <p:cNvPr id="37" name="Text 35"/>
          <p:cNvSpPr/>
          <p:nvPr/>
        </p:nvSpPr>
        <p:spPr>
          <a:xfrm>
            <a:off x="324612" y="1812798"/>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Governance &amp; Decision Velocity</a:t>
            </a:r>
            <a:endParaRPr lang="en-US" sz="850" dirty="0"/>
          </a:p>
        </p:txBody>
      </p:sp>
      <p:sp>
        <p:nvSpPr>
          <p:cNvPr id="38" name="Text 36"/>
          <p:cNvSpPr/>
          <p:nvPr/>
        </p:nvSpPr>
        <p:spPr>
          <a:xfrm>
            <a:off x="4430268" y="1812798"/>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T1</a:t>
            </a:r>
            <a:endParaRPr lang="en-US" sz="750" dirty="0"/>
          </a:p>
        </p:txBody>
      </p:sp>
      <p:sp>
        <p:nvSpPr>
          <p:cNvPr id="39" name="Text 37"/>
          <p:cNvSpPr/>
          <p:nvPr/>
        </p:nvSpPr>
        <p:spPr>
          <a:xfrm>
            <a:off x="4887468" y="1812798"/>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2.6</a:t>
            </a:r>
            <a:endParaRPr lang="en-US" sz="850" dirty="0"/>
          </a:p>
        </p:txBody>
      </p:sp>
      <p:sp>
        <p:nvSpPr>
          <p:cNvPr id="40" name="Shape 38"/>
          <p:cNvSpPr/>
          <p:nvPr/>
        </p:nvSpPr>
        <p:spPr>
          <a:xfrm>
            <a:off x="5344668" y="1826514"/>
            <a:ext cx="694944" cy="160020"/>
          </a:xfrm>
          <a:prstGeom prst="rect">
            <a:avLst/>
          </a:prstGeom>
          <a:solidFill>
            <a:srgbClr val="D97706"/>
          </a:solidFill>
          <a:ln w="12700">
            <a:solidFill>
              <a:srgbClr val="D97706"/>
            </a:solidFill>
            <a:prstDash val="solid"/>
          </a:ln>
        </p:spPr>
      </p:sp>
      <p:sp>
        <p:nvSpPr>
          <p:cNvPr id="41" name="Text 39"/>
          <p:cNvSpPr/>
          <p:nvPr/>
        </p:nvSpPr>
        <p:spPr>
          <a:xfrm>
            <a:off x="5344668" y="1826514"/>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Watch</a:t>
            </a:r>
            <a:endParaRPr lang="en-US" sz="700" dirty="0"/>
          </a:p>
        </p:txBody>
      </p:sp>
      <p:sp>
        <p:nvSpPr>
          <p:cNvPr id="42" name="Text 40"/>
          <p:cNvSpPr/>
          <p:nvPr/>
        </p:nvSpPr>
        <p:spPr>
          <a:xfrm>
            <a:off x="6140196" y="1812798"/>
            <a:ext cx="384048" cy="196596"/>
          </a:xfrm>
          <a:prstGeom prst="rect">
            <a:avLst/>
          </a:prstGeom>
          <a:noFill/>
          <a:ln/>
        </p:spPr>
        <p:txBody>
          <a:bodyPr wrap="square" lIns="0" tIns="0" rIns="0" bIns="0" rtlCol="0" anchor="ctr"/>
          <a:lstStyle/>
          <a:p>
            <a:pPr marL="0" indent="0" algn="ctr">
              <a:buNone/>
            </a:pPr>
            <a:r>
              <a:rPr lang="en-US" sz="1100" b="1" dirty="0">
                <a:solidFill>
                  <a:srgbClr val="16A34A"/>
                </a:solidFill>
                <a:latin typeface="Calibri" pitchFamily="34" charset="0"/>
                <a:ea typeface="Calibri" pitchFamily="34" charset="-122"/>
                <a:cs typeface="Calibri" pitchFamily="34" charset="-120"/>
              </a:rPr>
              <a:t>↑</a:t>
            </a:r>
            <a:endParaRPr lang="en-US" sz="1100" dirty="0"/>
          </a:p>
        </p:txBody>
      </p:sp>
      <p:sp>
        <p:nvSpPr>
          <p:cNvPr id="43" name="Text 41"/>
          <p:cNvSpPr/>
          <p:nvPr/>
        </p:nvSpPr>
        <p:spPr>
          <a:xfrm>
            <a:off x="6597396" y="1812798"/>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Decisions running 3–4 weeks. No fast-track mechanism. Trending positive.</a:t>
            </a:r>
            <a:endParaRPr lang="en-US" sz="700" dirty="0"/>
          </a:p>
        </p:txBody>
      </p:sp>
      <p:sp>
        <p:nvSpPr>
          <p:cNvPr id="44" name="Shape 42"/>
          <p:cNvSpPr/>
          <p:nvPr/>
        </p:nvSpPr>
        <p:spPr>
          <a:xfrm>
            <a:off x="251460" y="2064258"/>
            <a:ext cx="8631936" cy="265176"/>
          </a:xfrm>
          <a:prstGeom prst="rect">
            <a:avLst/>
          </a:prstGeom>
          <a:solidFill>
            <a:srgbClr val="F8FAFB"/>
          </a:solidFill>
          <a:ln w="6350">
            <a:solidFill>
              <a:srgbClr val="E2E8F0"/>
            </a:solidFill>
            <a:prstDash val="solid"/>
          </a:ln>
        </p:spPr>
      </p:sp>
      <p:sp>
        <p:nvSpPr>
          <p:cNvPr id="45" name="Shape 43"/>
          <p:cNvSpPr/>
          <p:nvPr/>
        </p:nvSpPr>
        <p:spPr>
          <a:xfrm>
            <a:off x="251460" y="2064258"/>
            <a:ext cx="50292" cy="265176"/>
          </a:xfrm>
          <a:prstGeom prst="rect">
            <a:avLst/>
          </a:prstGeom>
          <a:solidFill>
            <a:srgbClr val="DC2626"/>
          </a:solidFill>
          <a:ln w="12700">
            <a:solidFill>
              <a:srgbClr val="DC2626"/>
            </a:solidFill>
            <a:prstDash val="solid"/>
          </a:ln>
        </p:spPr>
      </p:sp>
      <p:sp>
        <p:nvSpPr>
          <p:cNvPr id="46" name="Text 44"/>
          <p:cNvSpPr/>
          <p:nvPr/>
        </p:nvSpPr>
        <p:spPr>
          <a:xfrm>
            <a:off x="324612" y="2100834"/>
            <a:ext cx="4041648" cy="196596"/>
          </a:xfrm>
          <a:prstGeom prst="rect">
            <a:avLst/>
          </a:prstGeom>
          <a:noFill/>
          <a:ln/>
        </p:spPr>
        <p:txBody>
          <a:bodyPr wrap="square" lIns="0" tIns="0" rIns="0" bIns="0" rtlCol="0" anchor="ctr"/>
          <a:lstStyle/>
          <a:p>
            <a:pPr marL="0" indent="0" algn="l">
              <a:buNone/>
            </a:pPr>
            <a:r>
              <a:rPr lang="en-US" sz="850" b="1" dirty="0">
                <a:solidFill>
                  <a:srgbClr val="DC2626"/>
                </a:solidFill>
                <a:latin typeface="Calibri" pitchFamily="34" charset="0"/>
                <a:ea typeface="Calibri" pitchFamily="34" charset="-122"/>
                <a:cs typeface="Calibri" pitchFamily="34" charset="-120"/>
              </a:rPr>
              <a:t>Scope Discipline</a:t>
            </a:r>
            <a:endParaRPr lang="en-US" sz="850" dirty="0"/>
          </a:p>
        </p:txBody>
      </p:sp>
      <p:sp>
        <p:nvSpPr>
          <p:cNvPr id="47" name="Text 45"/>
          <p:cNvSpPr/>
          <p:nvPr/>
        </p:nvSpPr>
        <p:spPr>
          <a:xfrm>
            <a:off x="4430268" y="2100834"/>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T1</a:t>
            </a:r>
            <a:endParaRPr lang="en-US" sz="750" dirty="0"/>
          </a:p>
        </p:txBody>
      </p:sp>
      <p:sp>
        <p:nvSpPr>
          <p:cNvPr id="48" name="Text 46"/>
          <p:cNvSpPr/>
          <p:nvPr/>
        </p:nvSpPr>
        <p:spPr>
          <a:xfrm>
            <a:off x="4887468" y="2100834"/>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1.4</a:t>
            </a:r>
            <a:endParaRPr lang="en-US" sz="850" dirty="0"/>
          </a:p>
        </p:txBody>
      </p:sp>
      <p:sp>
        <p:nvSpPr>
          <p:cNvPr id="49" name="Shape 47"/>
          <p:cNvSpPr/>
          <p:nvPr/>
        </p:nvSpPr>
        <p:spPr>
          <a:xfrm>
            <a:off x="5344668" y="2114550"/>
            <a:ext cx="694944" cy="160020"/>
          </a:xfrm>
          <a:prstGeom prst="rect">
            <a:avLst/>
          </a:prstGeom>
          <a:solidFill>
            <a:srgbClr val="DC2626"/>
          </a:solidFill>
          <a:ln w="12700">
            <a:solidFill>
              <a:srgbClr val="DC2626"/>
            </a:solidFill>
            <a:prstDash val="solid"/>
          </a:ln>
        </p:spPr>
      </p:sp>
      <p:sp>
        <p:nvSpPr>
          <p:cNvPr id="50" name="Text 48"/>
          <p:cNvSpPr/>
          <p:nvPr/>
        </p:nvSpPr>
        <p:spPr>
          <a:xfrm>
            <a:off x="5344668" y="2114550"/>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Critical</a:t>
            </a:r>
            <a:endParaRPr lang="en-US" sz="700" dirty="0"/>
          </a:p>
        </p:txBody>
      </p:sp>
      <p:sp>
        <p:nvSpPr>
          <p:cNvPr id="51" name="Text 49"/>
          <p:cNvSpPr/>
          <p:nvPr/>
        </p:nvSpPr>
        <p:spPr>
          <a:xfrm>
            <a:off x="6140196" y="2100834"/>
            <a:ext cx="384048" cy="196596"/>
          </a:xfrm>
          <a:prstGeom prst="rect">
            <a:avLst/>
          </a:prstGeom>
          <a:noFill/>
          <a:ln/>
        </p:spPr>
        <p:txBody>
          <a:bodyPr wrap="square" lIns="0" tIns="0" rIns="0" bIns="0" rtlCol="0" anchor="ctr"/>
          <a:lstStyle/>
          <a:p>
            <a:pPr marL="0" indent="0" algn="ctr">
              <a:buNone/>
            </a:pPr>
            <a:r>
              <a:rPr lang="en-US" sz="1100" b="1" dirty="0">
                <a:solidFill>
                  <a:srgbClr val="DC2626"/>
                </a:solidFill>
                <a:latin typeface="Calibri" pitchFamily="34" charset="0"/>
                <a:ea typeface="Calibri" pitchFamily="34" charset="-122"/>
                <a:cs typeface="Calibri" pitchFamily="34" charset="-120"/>
              </a:rPr>
              <a:t>↓</a:t>
            </a:r>
            <a:endParaRPr lang="en-US" sz="1100" dirty="0"/>
          </a:p>
        </p:txBody>
      </p:sp>
      <p:sp>
        <p:nvSpPr>
          <p:cNvPr id="52" name="Text 50"/>
          <p:cNvSpPr/>
          <p:nvPr/>
        </p:nvSpPr>
        <p:spPr>
          <a:xfrm>
            <a:off x="6597396" y="2100834"/>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Day One not agreed. Stakeholders divergent. Informal scope requests accumulating. HARD STOP.</a:t>
            </a:r>
            <a:endParaRPr lang="en-US" sz="700" dirty="0"/>
          </a:p>
        </p:txBody>
      </p:sp>
      <p:sp>
        <p:nvSpPr>
          <p:cNvPr id="53" name="Shape 51"/>
          <p:cNvSpPr/>
          <p:nvPr/>
        </p:nvSpPr>
        <p:spPr>
          <a:xfrm>
            <a:off x="251460" y="2352294"/>
            <a:ext cx="8631936" cy="265176"/>
          </a:xfrm>
          <a:prstGeom prst="rect">
            <a:avLst/>
          </a:prstGeom>
          <a:solidFill>
            <a:srgbClr val="FFFFFF"/>
          </a:solidFill>
          <a:ln w="6350">
            <a:solidFill>
              <a:srgbClr val="E2E8F0"/>
            </a:solidFill>
            <a:prstDash val="solid"/>
          </a:ln>
        </p:spPr>
      </p:sp>
      <p:sp>
        <p:nvSpPr>
          <p:cNvPr id="54" name="Text 52"/>
          <p:cNvSpPr/>
          <p:nvPr/>
        </p:nvSpPr>
        <p:spPr>
          <a:xfrm>
            <a:off x="324612" y="2388870"/>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Process Readiness</a:t>
            </a:r>
            <a:endParaRPr lang="en-US" sz="850" dirty="0"/>
          </a:p>
        </p:txBody>
      </p:sp>
      <p:sp>
        <p:nvSpPr>
          <p:cNvPr id="55" name="Text 53"/>
          <p:cNvSpPr/>
          <p:nvPr/>
        </p:nvSpPr>
        <p:spPr>
          <a:xfrm>
            <a:off x="4430268" y="2388870"/>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T2</a:t>
            </a:r>
            <a:endParaRPr lang="en-US" sz="750" dirty="0"/>
          </a:p>
        </p:txBody>
      </p:sp>
      <p:sp>
        <p:nvSpPr>
          <p:cNvPr id="56" name="Text 54"/>
          <p:cNvSpPr/>
          <p:nvPr/>
        </p:nvSpPr>
        <p:spPr>
          <a:xfrm>
            <a:off x="4887468" y="2388870"/>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2.4</a:t>
            </a:r>
            <a:endParaRPr lang="en-US" sz="850" dirty="0"/>
          </a:p>
        </p:txBody>
      </p:sp>
      <p:sp>
        <p:nvSpPr>
          <p:cNvPr id="57" name="Shape 55"/>
          <p:cNvSpPr/>
          <p:nvPr/>
        </p:nvSpPr>
        <p:spPr>
          <a:xfrm>
            <a:off x="5344668" y="2402586"/>
            <a:ext cx="694944" cy="160020"/>
          </a:xfrm>
          <a:prstGeom prst="rect">
            <a:avLst/>
          </a:prstGeom>
          <a:solidFill>
            <a:srgbClr val="EA580C"/>
          </a:solidFill>
          <a:ln w="12700">
            <a:solidFill>
              <a:srgbClr val="EA580C"/>
            </a:solidFill>
            <a:prstDash val="solid"/>
          </a:ln>
        </p:spPr>
      </p:sp>
      <p:sp>
        <p:nvSpPr>
          <p:cNvPr id="58" name="Text 56"/>
          <p:cNvSpPr/>
          <p:nvPr/>
        </p:nvSpPr>
        <p:spPr>
          <a:xfrm>
            <a:off x="5344668" y="2402586"/>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At Risk</a:t>
            </a:r>
            <a:endParaRPr lang="en-US" sz="700" dirty="0"/>
          </a:p>
        </p:txBody>
      </p:sp>
      <p:sp>
        <p:nvSpPr>
          <p:cNvPr id="59" name="Text 57"/>
          <p:cNvSpPr/>
          <p:nvPr/>
        </p:nvSpPr>
        <p:spPr>
          <a:xfrm>
            <a:off x="6140196" y="2388870"/>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60" name="Text 58"/>
          <p:cNvSpPr/>
          <p:nvPr/>
        </p:nvSpPr>
        <p:spPr>
          <a:xfrm>
            <a:off x="6597396" y="2388870"/>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Workflows documented inconsistently. Two key processes under active redesign.</a:t>
            </a:r>
            <a:endParaRPr lang="en-US" sz="700" dirty="0"/>
          </a:p>
        </p:txBody>
      </p:sp>
      <p:sp>
        <p:nvSpPr>
          <p:cNvPr id="61" name="Shape 59"/>
          <p:cNvSpPr/>
          <p:nvPr/>
        </p:nvSpPr>
        <p:spPr>
          <a:xfrm>
            <a:off x="251460" y="2640330"/>
            <a:ext cx="8631936" cy="265176"/>
          </a:xfrm>
          <a:prstGeom prst="rect">
            <a:avLst/>
          </a:prstGeom>
          <a:solidFill>
            <a:srgbClr val="F8FAFB"/>
          </a:solidFill>
          <a:ln w="6350">
            <a:solidFill>
              <a:srgbClr val="E2E8F0"/>
            </a:solidFill>
            <a:prstDash val="solid"/>
          </a:ln>
        </p:spPr>
      </p:sp>
      <p:sp>
        <p:nvSpPr>
          <p:cNvPr id="62" name="Text 60"/>
          <p:cNvSpPr/>
          <p:nvPr/>
        </p:nvSpPr>
        <p:spPr>
          <a:xfrm>
            <a:off x="324612" y="2676906"/>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Data Readiness</a:t>
            </a:r>
            <a:endParaRPr lang="en-US" sz="850" dirty="0"/>
          </a:p>
        </p:txBody>
      </p:sp>
      <p:sp>
        <p:nvSpPr>
          <p:cNvPr id="63" name="Text 61"/>
          <p:cNvSpPr/>
          <p:nvPr/>
        </p:nvSpPr>
        <p:spPr>
          <a:xfrm>
            <a:off x="4430268" y="2676906"/>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T2</a:t>
            </a:r>
            <a:endParaRPr lang="en-US" sz="750" dirty="0"/>
          </a:p>
        </p:txBody>
      </p:sp>
      <p:sp>
        <p:nvSpPr>
          <p:cNvPr id="64" name="Text 62"/>
          <p:cNvSpPr/>
          <p:nvPr/>
        </p:nvSpPr>
        <p:spPr>
          <a:xfrm>
            <a:off x="4887468" y="2676906"/>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1.8</a:t>
            </a:r>
            <a:endParaRPr lang="en-US" sz="850" dirty="0"/>
          </a:p>
        </p:txBody>
      </p:sp>
      <p:sp>
        <p:nvSpPr>
          <p:cNvPr id="65" name="Shape 63"/>
          <p:cNvSpPr/>
          <p:nvPr/>
        </p:nvSpPr>
        <p:spPr>
          <a:xfrm>
            <a:off x="5344668" y="2690622"/>
            <a:ext cx="694944" cy="160020"/>
          </a:xfrm>
          <a:prstGeom prst="rect">
            <a:avLst/>
          </a:prstGeom>
          <a:solidFill>
            <a:srgbClr val="EA580C"/>
          </a:solidFill>
          <a:ln w="12700">
            <a:solidFill>
              <a:srgbClr val="EA580C"/>
            </a:solidFill>
            <a:prstDash val="solid"/>
          </a:ln>
        </p:spPr>
      </p:sp>
      <p:sp>
        <p:nvSpPr>
          <p:cNvPr id="66" name="Text 64"/>
          <p:cNvSpPr/>
          <p:nvPr/>
        </p:nvSpPr>
        <p:spPr>
          <a:xfrm>
            <a:off x="5344668" y="2690622"/>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At Risk</a:t>
            </a:r>
            <a:endParaRPr lang="en-US" sz="700" dirty="0"/>
          </a:p>
        </p:txBody>
      </p:sp>
      <p:sp>
        <p:nvSpPr>
          <p:cNvPr id="67" name="Text 65"/>
          <p:cNvSpPr/>
          <p:nvPr/>
        </p:nvSpPr>
        <p:spPr>
          <a:xfrm>
            <a:off x="6140196" y="2676906"/>
            <a:ext cx="384048" cy="196596"/>
          </a:xfrm>
          <a:prstGeom prst="rect">
            <a:avLst/>
          </a:prstGeom>
          <a:noFill/>
          <a:ln/>
        </p:spPr>
        <p:txBody>
          <a:bodyPr wrap="square" lIns="0" tIns="0" rIns="0" bIns="0" rtlCol="0" anchor="ctr"/>
          <a:lstStyle/>
          <a:p>
            <a:pPr marL="0" indent="0" algn="ctr">
              <a:buNone/>
            </a:pPr>
            <a:r>
              <a:rPr lang="en-US" sz="1100" b="1" dirty="0">
                <a:solidFill>
                  <a:srgbClr val="DC2626"/>
                </a:solidFill>
                <a:latin typeface="Calibri" pitchFamily="34" charset="0"/>
                <a:ea typeface="Calibri" pitchFamily="34" charset="-122"/>
                <a:cs typeface="Calibri" pitchFamily="34" charset="-120"/>
              </a:rPr>
              <a:t>↓</a:t>
            </a:r>
            <a:endParaRPr lang="en-US" sz="1100" dirty="0"/>
          </a:p>
        </p:txBody>
      </p:sp>
      <p:sp>
        <p:nvSpPr>
          <p:cNvPr id="68" name="Text 66"/>
          <p:cNvSpPr/>
          <p:nvPr/>
        </p:nvSpPr>
        <p:spPr>
          <a:xfrm>
            <a:off x="6597396" y="2676906"/>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No business data owners named. Migration untested. Structural gaps not mapped.</a:t>
            </a:r>
            <a:endParaRPr lang="en-US" sz="700" dirty="0"/>
          </a:p>
        </p:txBody>
      </p:sp>
      <p:sp>
        <p:nvSpPr>
          <p:cNvPr id="69" name="Shape 67"/>
          <p:cNvSpPr/>
          <p:nvPr/>
        </p:nvSpPr>
        <p:spPr>
          <a:xfrm>
            <a:off x="251460" y="2928366"/>
            <a:ext cx="8631936" cy="265176"/>
          </a:xfrm>
          <a:prstGeom prst="rect">
            <a:avLst/>
          </a:prstGeom>
          <a:solidFill>
            <a:srgbClr val="FFFFFF"/>
          </a:solidFill>
          <a:ln w="6350">
            <a:solidFill>
              <a:srgbClr val="E2E8F0"/>
            </a:solidFill>
            <a:prstDash val="solid"/>
          </a:ln>
        </p:spPr>
      </p:sp>
      <p:sp>
        <p:nvSpPr>
          <p:cNvPr id="70" name="Text 68"/>
          <p:cNvSpPr/>
          <p:nvPr/>
        </p:nvSpPr>
        <p:spPr>
          <a:xfrm>
            <a:off x="324612" y="2964942"/>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Organizational Change Capacity</a:t>
            </a:r>
            <a:endParaRPr lang="en-US" sz="850" dirty="0"/>
          </a:p>
        </p:txBody>
      </p:sp>
      <p:sp>
        <p:nvSpPr>
          <p:cNvPr id="71" name="Text 69"/>
          <p:cNvSpPr/>
          <p:nvPr/>
        </p:nvSpPr>
        <p:spPr>
          <a:xfrm>
            <a:off x="4430268" y="2964942"/>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T2</a:t>
            </a:r>
            <a:endParaRPr lang="en-US" sz="750" dirty="0"/>
          </a:p>
        </p:txBody>
      </p:sp>
      <p:sp>
        <p:nvSpPr>
          <p:cNvPr id="72" name="Text 70"/>
          <p:cNvSpPr/>
          <p:nvPr/>
        </p:nvSpPr>
        <p:spPr>
          <a:xfrm>
            <a:off x="4887468" y="2964942"/>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2.2</a:t>
            </a:r>
            <a:endParaRPr lang="en-US" sz="850" dirty="0"/>
          </a:p>
        </p:txBody>
      </p:sp>
      <p:sp>
        <p:nvSpPr>
          <p:cNvPr id="73" name="Shape 71"/>
          <p:cNvSpPr/>
          <p:nvPr/>
        </p:nvSpPr>
        <p:spPr>
          <a:xfrm>
            <a:off x="5344668" y="2978658"/>
            <a:ext cx="694944" cy="160020"/>
          </a:xfrm>
          <a:prstGeom prst="rect">
            <a:avLst/>
          </a:prstGeom>
          <a:solidFill>
            <a:srgbClr val="EA580C"/>
          </a:solidFill>
          <a:ln w="12700">
            <a:solidFill>
              <a:srgbClr val="EA580C"/>
            </a:solidFill>
            <a:prstDash val="solid"/>
          </a:ln>
        </p:spPr>
      </p:sp>
      <p:sp>
        <p:nvSpPr>
          <p:cNvPr id="74" name="Text 72"/>
          <p:cNvSpPr/>
          <p:nvPr/>
        </p:nvSpPr>
        <p:spPr>
          <a:xfrm>
            <a:off x="5344668" y="2978658"/>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At Risk</a:t>
            </a:r>
            <a:endParaRPr lang="en-US" sz="700" dirty="0"/>
          </a:p>
        </p:txBody>
      </p:sp>
      <p:sp>
        <p:nvSpPr>
          <p:cNvPr id="75" name="Text 73"/>
          <p:cNvSpPr/>
          <p:nvPr/>
        </p:nvSpPr>
        <p:spPr>
          <a:xfrm>
            <a:off x="6140196" y="2964942"/>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76" name="Text 74"/>
          <p:cNvSpPr/>
          <p:nvPr/>
        </p:nvSpPr>
        <p:spPr>
          <a:xfrm>
            <a:off x="6597396" y="2964942"/>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Three parallel initiatives. No backfill planned for clinical SMEs on project team.</a:t>
            </a:r>
            <a:endParaRPr lang="en-US" sz="700" dirty="0"/>
          </a:p>
        </p:txBody>
      </p:sp>
      <p:sp>
        <p:nvSpPr>
          <p:cNvPr id="77" name="Shape 75"/>
          <p:cNvSpPr/>
          <p:nvPr/>
        </p:nvSpPr>
        <p:spPr>
          <a:xfrm>
            <a:off x="251460" y="3216402"/>
            <a:ext cx="8631936" cy="265176"/>
          </a:xfrm>
          <a:prstGeom prst="rect">
            <a:avLst/>
          </a:prstGeom>
          <a:solidFill>
            <a:srgbClr val="F8FAFB"/>
          </a:solidFill>
          <a:ln w="6350">
            <a:solidFill>
              <a:srgbClr val="E2E8F0"/>
            </a:solidFill>
            <a:prstDash val="solid"/>
          </a:ln>
        </p:spPr>
      </p:sp>
      <p:sp>
        <p:nvSpPr>
          <p:cNvPr id="78" name="Text 76"/>
          <p:cNvSpPr/>
          <p:nvPr/>
        </p:nvSpPr>
        <p:spPr>
          <a:xfrm>
            <a:off x="324612" y="3252978"/>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Version 1.0 Discipline</a:t>
            </a:r>
            <a:endParaRPr lang="en-US" sz="850" dirty="0"/>
          </a:p>
        </p:txBody>
      </p:sp>
      <p:sp>
        <p:nvSpPr>
          <p:cNvPr id="79" name="Text 77"/>
          <p:cNvSpPr/>
          <p:nvPr/>
        </p:nvSpPr>
        <p:spPr>
          <a:xfrm>
            <a:off x="4430268" y="3252978"/>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T2</a:t>
            </a:r>
            <a:endParaRPr lang="en-US" sz="750" dirty="0"/>
          </a:p>
        </p:txBody>
      </p:sp>
      <p:sp>
        <p:nvSpPr>
          <p:cNvPr id="80" name="Text 78"/>
          <p:cNvSpPr/>
          <p:nvPr/>
        </p:nvSpPr>
        <p:spPr>
          <a:xfrm>
            <a:off x="4887468" y="3252978"/>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1.6</a:t>
            </a:r>
            <a:endParaRPr lang="en-US" sz="850" dirty="0"/>
          </a:p>
        </p:txBody>
      </p:sp>
      <p:sp>
        <p:nvSpPr>
          <p:cNvPr id="81" name="Shape 79"/>
          <p:cNvSpPr/>
          <p:nvPr/>
        </p:nvSpPr>
        <p:spPr>
          <a:xfrm>
            <a:off x="5344668" y="3266694"/>
            <a:ext cx="694944" cy="160020"/>
          </a:xfrm>
          <a:prstGeom prst="rect">
            <a:avLst/>
          </a:prstGeom>
          <a:solidFill>
            <a:srgbClr val="EA580C"/>
          </a:solidFill>
          <a:ln w="12700">
            <a:solidFill>
              <a:srgbClr val="EA580C"/>
            </a:solidFill>
            <a:prstDash val="solid"/>
          </a:ln>
        </p:spPr>
      </p:sp>
      <p:sp>
        <p:nvSpPr>
          <p:cNvPr id="82" name="Text 80"/>
          <p:cNvSpPr/>
          <p:nvPr/>
        </p:nvSpPr>
        <p:spPr>
          <a:xfrm>
            <a:off x="5344668" y="3266694"/>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At Risk</a:t>
            </a:r>
            <a:endParaRPr lang="en-US" sz="700" dirty="0"/>
          </a:p>
        </p:txBody>
      </p:sp>
      <p:sp>
        <p:nvSpPr>
          <p:cNvPr id="83" name="Text 81"/>
          <p:cNvSpPr/>
          <p:nvPr/>
        </p:nvSpPr>
        <p:spPr>
          <a:xfrm>
            <a:off x="6140196" y="3252978"/>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84" name="Text 82"/>
          <p:cNvSpPr/>
          <p:nvPr/>
        </p:nvSpPr>
        <p:spPr>
          <a:xfrm>
            <a:off x="6597396" y="3252978"/>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Stakeholders describe go-live functionality inconsistently. Deferral conversations incomplete.</a:t>
            </a:r>
            <a:endParaRPr lang="en-US" sz="700" dirty="0"/>
          </a:p>
        </p:txBody>
      </p:sp>
      <p:sp>
        <p:nvSpPr>
          <p:cNvPr id="85" name="Shape 83"/>
          <p:cNvSpPr/>
          <p:nvPr/>
        </p:nvSpPr>
        <p:spPr>
          <a:xfrm>
            <a:off x="251460" y="3504438"/>
            <a:ext cx="8631936" cy="265176"/>
          </a:xfrm>
          <a:prstGeom prst="rect">
            <a:avLst/>
          </a:prstGeom>
          <a:solidFill>
            <a:srgbClr val="FFFFFF"/>
          </a:solidFill>
          <a:ln w="6350">
            <a:solidFill>
              <a:srgbClr val="E2E8F0"/>
            </a:solidFill>
            <a:prstDash val="solid"/>
          </a:ln>
        </p:spPr>
      </p:sp>
      <p:sp>
        <p:nvSpPr>
          <p:cNvPr id="86" name="Text 84"/>
          <p:cNvSpPr/>
          <p:nvPr/>
        </p:nvSpPr>
        <p:spPr>
          <a:xfrm>
            <a:off x="324612" y="3541014"/>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Benefits Realization</a:t>
            </a:r>
            <a:endParaRPr lang="en-US" sz="850" dirty="0"/>
          </a:p>
        </p:txBody>
      </p:sp>
      <p:sp>
        <p:nvSpPr>
          <p:cNvPr id="87" name="Text 85"/>
          <p:cNvSpPr/>
          <p:nvPr/>
        </p:nvSpPr>
        <p:spPr>
          <a:xfrm>
            <a:off x="4430268" y="3541014"/>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T2</a:t>
            </a:r>
            <a:endParaRPr lang="en-US" sz="750" dirty="0"/>
          </a:p>
        </p:txBody>
      </p:sp>
      <p:sp>
        <p:nvSpPr>
          <p:cNvPr id="88" name="Text 86"/>
          <p:cNvSpPr/>
          <p:nvPr/>
        </p:nvSpPr>
        <p:spPr>
          <a:xfrm>
            <a:off x="4887468" y="3541014"/>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2.0</a:t>
            </a:r>
            <a:endParaRPr lang="en-US" sz="850" dirty="0"/>
          </a:p>
        </p:txBody>
      </p:sp>
      <p:sp>
        <p:nvSpPr>
          <p:cNvPr id="89" name="Shape 87"/>
          <p:cNvSpPr/>
          <p:nvPr/>
        </p:nvSpPr>
        <p:spPr>
          <a:xfrm>
            <a:off x="5344668" y="3554730"/>
            <a:ext cx="694944" cy="160020"/>
          </a:xfrm>
          <a:prstGeom prst="rect">
            <a:avLst/>
          </a:prstGeom>
          <a:solidFill>
            <a:srgbClr val="EA580C"/>
          </a:solidFill>
          <a:ln w="12700">
            <a:solidFill>
              <a:srgbClr val="EA580C"/>
            </a:solidFill>
            <a:prstDash val="solid"/>
          </a:ln>
        </p:spPr>
      </p:sp>
      <p:sp>
        <p:nvSpPr>
          <p:cNvPr id="90" name="Text 88"/>
          <p:cNvSpPr/>
          <p:nvPr/>
        </p:nvSpPr>
        <p:spPr>
          <a:xfrm>
            <a:off x="5344668" y="3554730"/>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At Risk</a:t>
            </a:r>
            <a:endParaRPr lang="en-US" sz="700" dirty="0"/>
          </a:p>
        </p:txBody>
      </p:sp>
      <p:sp>
        <p:nvSpPr>
          <p:cNvPr id="91" name="Text 89"/>
          <p:cNvSpPr/>
          <p:nvPr/>
        </p:nvSpPr>
        <p:spPr>
          <a:xfrm>
            <a:off x="6140196" y="3541014"/>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92" name="Text 90"/>
          <p:cNvSpPr/>
          <p:nvPr/>
        </p:nvSpPr>
        <p:spPr>
          <a:xfrm>
            <a:off x="6597396" y="3541014"/>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Business case built. No named benefit owners. No post-go-live measurement plan.</a:t>
            </a:r>
            <a:endParaRPr lang="en-US" sz="700" dirty="0"/>
          </a:p>
        </p:txBody>
      </p:sp>
      <p:sp>
        <p:nvSpPr>
          <p:cNvPr id="93" name="Shape 91"/>
          <p:cNvSpPr/>
          <p:nvPr/>
        </p:nvSpPr>
        <p:spPr>
          <a:xfrm>
            <a:off x="251460" y="3792474"/>
            <a:ext cx="8631936" cy="265176"/>
          </a:xfrm>
          <a:prstGeom prst="rect">
            <a:avLst/>
          </a:prstGeom>
          <a:solidFill>
            <a:srgbClr val="F8FAFB"/>
          </a:solidFill>
          <a:ln w="6350">
            <a:solidFill>
              <a:srgbClr val="E2E8F0"/>
            </a:solidFill>
            <a:prstDash val="solid"/>
          </a:ln>
        </p:spPr>
      </p:sp>
      <p:sp>
        <p:nvSpPr>
          <p:cNvPr id="94" name="Text 92"/>
          <p:cNvSpPr/>
          <p:nvPr/>
        </p:nvSpPr>
        <p:spPr>
          <a:xfrm>
            <a:off x="324612" y="3829050"/>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Vendor &amp; SI Relationship</a:t>
            </a:r>
            <a:endParaRPr lang="en-US" sz="850" dirty="0"/>
          </a:p>
        </p:txBody>
      </p:sp>
      <p:sp>
        <p:nvSpPr>
          <p:cNvPr id="95" name="Text 93"/>
          <p:cNvSpPr/>
          <p:nvPr/>
        </p:nvSpPr>
        <p:spPr>
          <a:xfrm>
            <a:off x="4430268" y="3829050"/>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T3</a:t>
            </a:r>
            <a:endParaRPr lang="en-US" sz="750" dirty="0"/>
          </a:p>
        </p:txBody>
      </p:sp>
      <p:sp>
        <p:nvSpPr>
          <p:cNvPr id="96" name="Text 94"/>
          <p:cNvSpPr/>
          <p:nvPr/>
        </p:nvSpPr>
        <p:spPr>
          <a:xfrm>
            <a:off x="4887468" y="3829050"/>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3.1</a:t>
            </a:r>
            <a:endParaRPr lang="en-US" sz="850" dirty="0"/>
          </a:p>
        </p:txBody>
      </p:sp>
      <p:sp>
        <p:nvSpPr>
          <p:cNvPr id="97" name="Shape 95"/>
          <p:cNvSpPr/>
          <p:nvPr/>
        </p:nvSpPr>
        <p:spPr>
          <a:xfrm>
            <a:off x="5344668" y="3842766"/>
            <a:ext cx="694944" cy="160020"/>
          </a:xfrm>
          <a:prstGeom prst="rect">
            <a:avLst/>
          </a:prstGeom>
          <a:solidFill>
            <a:srgbClr val="D97706"/>
          </a:solidFill>
          <a:ln w="12700">
            <a:solidFill>
              <a:srgbClr val="D97706"/>
            </a:solidFill>
            <a:prstDash val="solid"/>
          </a:ln>
        </p:spPr>
      </p:sp>
      <p:sp>
        <p:nvSpPr>
          <p:cNvPr id="98" name="Text 96"/>
          <p:cNvSpPr/>
          <p:nvPr/>
        </p:nvSpPr>
        <p:spPr>
          <a:xfrm>
            <a:off x="5344668" y="3842766"/>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Watch</a:t>
            </a:r>
            <a:endParaRPr lang="en-US" sz="700" dirty="0"/>
          </a:p>
        </p:txBody>
      </p:sp>
      <p:sp>
        <p:nvSpPr>
          <p:cNvPr id="99" name="Text 97"/>
          <p:cNvSpPr/>
          <p:nvPr/>
        </p:nvSpPr>
        <p:spPr>
          <a:xfrm>
            <a:off x="6140196" y="3829050"/>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100" name="Text 98"/>
          <p:cNvSpPr/>
          <p:nvPr/>
        </p:nvSpPr>
        <p:spPr>
          <a:xfrm>
            <a:off x="6597396" y="3829050"/>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Contract actively negotiated. Internal PM has authority. Mid-tier client — appropriate risk profile.</a:t>
            </a:r>
            <a:endParaRPr lang="en-US" sz="700" dirty="0"/>
          </a:p>
        </p:txBody>
      </p:sp>
      <p:sp>
        <p:nvSpPr>
          <p:cNvPr id="101" name="Shape 99"/>
          <p:cNvSpPr/>
          <p:nvPr/>
        </p:nvSpPr>
        <p:spPr>
          <a:xfrm>
            <a:off x="251460" y="4080510"/>
            <a:ext cx="8631936" cy="265176"/>
          </a:xfrm>
          <a:prstGeom prst="rect">
            <a:avLst/>
          </a:prstGeom>
          <a:solidFill>
            <a:srgbClr val="FFFFFF"/>
          </a:solidFill>
          <a:ln w="6350">
            <a:solidFill>
              <a:srgbClr val="E2E8F0"/>
            </a:solidFill>
            <a:prstDash val="solid"/>
          </a:ln>
        </p:spPr>
      </p:sp>
      <p:sp>
        <p:nvSpPr>
          <p:cNvPr id="102" name="Text 100"/>
          <p:cNvSpPr/>
          <p:nvPr/>
        </p:nvSpPr>
        <p:spPr>
          <a:xfrm>
            <a:off x="324612" y="4117086"/>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Testing &amp; Cutover Realism</a:t>
            </a:r>
            <a:endParaRPr lang="en-US" sz="850" dirty="0"/>
          </a:p>
        </p:txBody>
      </p:sp>
      <p:sp>
        <p:nvSpPr>
          <p:cNvPr id="103" name="Text 101"/>
          <p:cNvSpPr/>
          <p:nvPr/>
        </p:nvSpPr>
        <p:spPr>
          <a:xfrm>
            <a:off x="4430268" y="4117086"/>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T3</a:t>
            </a:r>
            <a:endParaRPr lang="en-US" sz="750" dirty="0"/>
          </a:p>
        </p:txBody>
      </p:sp>
      <p:sp>
        <p:nvSpPr>
          <p:cNvPr id="104" name="Text 102"/>
          <p:cNvSpPr/>
          <p:nvPr/>
        </p:nvSpPr>
        <p:spPr>
          <a:xfrm>
            <a:off x="4887468" y="4117086"/>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2.5</a:t>
            </a:r>
            <a:endParaRPr lang="en-US" sz="850" dirty="0"/>
          </a:p>
        </p:txBody>
      </p:sp>
      <p:sp>
        <p:nvSpPr>
          <p:cNvPr id="105" name="Shape 103"/>
          <p:cNvSpPr/>
          <p:nvPr/>
        </p:nvSpPr>
        <p:spPr>
          <a:xfrm>
            <a:off x="5344668" y="4130802"/>
            <a:ext cx="694944" cy="160020"/>
          </a:xfrm>
          <a:prstGeom prst="rect">
            <a:avLst/>
          </a:prstGeom>
          <a:solidFill>
            <a:srgbClr val="D97706"/>
          </a:solidFill>
          <a:ln w="12700">
            <a:solidFill>
              <a:srgbClr val="D97706"/>
            </a:solidFill>
            <a:prstDash val="solid"/>
          </a:ln>
        </p:spPr>
      </p:sp>
      <p:sp>
        <p:nvSpPr>
          <p:cNvPr id="106" name="Text 104"/>
          <p:cNvSpPr/>
          <p:nvPr/>
        </p:nvSpPr>
        <p:spPr>
          <a:xfrm>
            <a:off x="5344668" y="4130802"/>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Watch</a:t>
            </a:r>
            <a:endParaRPr lang="en-US" sz="700" dirty="0"/>
          </a:p>
        </p:txBody>
      </p:sp>
      <p:sp>
        <p:nvSpPr>
          <p:cNvPr id="107" name="Text 105"/>
          <p:cNvSpPr/>
          <p:nvPr/>
        </p:nvSpPr>
        <p:spPr>
          <a:xfrm>
            <a:off x="6140196" y="4117086"/>
            <a:ext cx="384048" cy="196596"/>
          </a:xfrm>
          <a:prstGeom prst="rect">
            <a:avLst/>
          </a:prstGeom>
          <a:noFill/>
          <a:ln/>
        </p:spPr>
        <p:txBody>
          <a:bodyPr wrap="square" lIns="0" tIns="0" rIns="0" bIns="0" rtlCol="0" anchor="ctr"/>
          <a:lstStyle/>
          <a:p>
            <a:pPr marL="0" indent="0" algn="ctr">
              <a:buNone/>
            </a:pPr>
            <a:r>
              <a:rPr lang="en-US" sz="1100" b="1" dirty="0">
                <a:solidFill>
                  <a:srgbClr val="94A3B8"/>
                </a:solidFill>
                <a:latin typeface="Calibri" pitchFamily="34" charset="0"/>
                <a:ea typeface="Calibri" pitchFamily="34" charset="-122"/>
                <a:cs typeface="Calibri" pitchFamily="34" charset="-120"/>
              </a:rPr>
              <a:t>→</a:t>
            </a:r>
            <a:endParaRPr lang="en-US" sz="1100" dirty="0"/>
          </a:p>
        </p:txBody>
      </p:sp>
      <p:sp>
        <p:nvSpPr>
          <p:cNvPr id="108" name="Text 106"/>
          <p:cNvSpPr/>
          <p:nvPr/>
        </p:nvSpPr>
        <p:spPr>
          <a:xfrm>
            <a:off x="6597396" y="4117086"/>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UAT planned. End-to-end scenarios not defined. No cutover rehearsal scheduled.</a:t>
            </a:r>
            <a:endParaRPr lang="en-US" sz="700" dirty="0"/>
          </a:p>
        </p:txBody>
      </p:sp>
      <p:sp>
        <p:nvSpPr>
          <p:cNvPr id="109" name="Shape 107"/>
          <p:cNvSpPr/>
          <p:nvPr/>
        </p:nvSpPr>
        <p:spPr>
          <a:xfrm>
            <a:off x="251460" y="4368546"/>
            <a:ext cx="8631936" cy="265176"/>
          </a:xfrm>
          <a:prstGeom prst="rect">
            <a:avLst/>
          </a:prstGeom>
          <a:solidFill>
            <a:srgbClr val="F8FAFB"/>
          </a:solidFill>
          <a:ln w="6350">
            <a:solidFill>
              <a:srgbClr val="E2E8F0"/>
            </a:solidFill>
            <a:prstDash val="solid"/>
          </a:ln>
        </p:spPr>
      </p:sp>
      <p:sp>
        <p:nvSpPr>
          <p:cNvPr id="110" name="Text 108"/>
          <p:cNvSpPr/>
          <p:nvPr/>
        </p:nvSpPr>
        <p:spPr>
          <a:xfrm>
            <a:off x="324612" y="4405122"/>
            <a:ext cx="4041648" cy="196596"/>
          </a:xfrm>
          <a:prstGeom prst="rect">
            <a:avLst/>
          </a:prstGeom>
          <a:noFill/>
          <a:ln/>
        </p:spPr>
        <p:txBody>
          <a:bodyPr wrap="square" lIns="0" tIns="0" rIns="0" bIns="0" rtlCol="0" anchor="ctr"/>
          <a:lstStyle/>
          <a:p>
            <a:pPr marL="0" indent="0" algn="l">
              <a:buNone/>
            </a:pPr>
            <a:r>
              <a:rPr lang="en-US" sz="850" dirty="0">
                <a:solidFill>
                  <a:srgbClr val="334155"/>
                </a:solidFill>
                <a:latin typeface="Calibri" pitchFamily="34" charset="0"/>
                <a:ea typeface="Calibri" pitchFamily="34" charset="-122"/>
                <a:cs typeface="Calibri" pitchFamily="34" charset="-120"/>
              </a:rPr>
              <a:t>Organizational Trust</a:t>
            </a:r>
            <a:endParaRPr lang="en-US" sz="850" dirty="0"/>
          </a:p>
        </p:txBody>
      </p:sp>
      <p:sp>
        <p:nvSpPr>
          <p:cNvPr id="111" name="Text 109"/>
          <p:cNvSpPr/>
          <p:nvPr/>
        </p:nvSpPr>
        <p:spPr>
          <a:xfrm>
            <a:off x="4430268" y="4405122"/>
            <a:ext cx="384048" cy="196596"/>
          </a:xfrm>
          <a:prstGeom prst="rect">
            <a:avLst/>
          </a:prstGeom>
          <a:noFill/>
          <a:ln/>
        </p:spPr>
        <p:txBody>
          <a:bodyPr wrap="square" lIns="0" tIns="0" rIns="0" bIns="0" rtlCol="0" anchor="ctr"/>
          <a:lstStyle/>
          <a:p>
            <a:pPr marL="0" indent="0" algn="ctr">
              <a:buNone/>
            </a:pPr>
            <a:r>
              <a:rPr lang="en-US" sz="750" dirty="0">
                <a:solidFill>
                  <a:srgbClr val="94A3B8"/>
                </a:solidFill>
                <a:latin typeface="Calibri" pitchFamily="34" charset="0"/>
                <a:ea typeface="Calibri" pitchFamily="34" charset="-122"/>
                <a:cs typeface="Calibri" pitchFamily="34" charset="-120"/>
              </a:rPr>
              <a:t>T3</a:t>
            </a:r>
            <a:endParaRPr lang="en-US" sz="750" dirty="0"/>
          </a:p>
        </p:txBody>
      </p:sp>
      <p:sp>
        <p:nvSpPr>
          <p:cNvPr id="112" name="Text 110"/>
          <p:cNvSpPr/>
          <p:nvPr/>
        </p:nvSpPr>
        <p:spPr>
          <a:xfrm>
            <a:off x="4887468" y="4405122"/>
            <a:ext cx="384048" cy="196596"/>
          </a:xfrm>
          <a:prstGeom prst="rect">
            <a:avLst/>
          </a:prstGeom>
          <a:noFill/>
          <a:ln/>
        </p:spPr>
        <p:txBody>
          <a:bodyPr wrap="square" lIns="0" tIns="0" rIns="0" bIns="0" rtlCol="0" anchor="ctr"/>
          <a:lstStyle/>
          <a:p>
            <a:pPr marL="0" indent="0" algn="ctr">
              <a:buNone/>
            </a:pPr>
            <a:r>
              <a:rPr lang="en-US" sz="850" b="1" dirty="0">
                <a:solidFill>
                  <a:srgbClr val="334155"/>
                </a:solidFill>
                <a:latin typeface="Calibri" pitchFamily="34" charset="0"/>
                <a:ea typeface="Calibri" pitchFamily="34" charset="-122"/>
                <a:cs typeface="Calibri" pitchFamily="34" charset="-120"/>
              </a:rPr>
              <a:t>2.9</a:t>
            </a:r>
            <a:endParaRPr lang="en-US" sz="850" dirty="0"/>
          </a:p>
        </p:txBody>
      </p:sp>
      <p:sp>
        <p:nvSpPr>
          <p:cNvPr id="113" name="Shape 111"/>
          <p:cNvSpPr/>
          <p:nvPr/>
        </p:nvSpPr>
        <p:spPr>
          <a:xfrm>
            <a:off x="5344668" y="4418838"/>
            <a:ext cx="694944" cy="160020"/>
          </a:xfrm>
          <a:prstGeom prst="rect">
            <a:avLst/>
          </a:prstGeom>
          <a:solidFill>
            <a:srgbClr val="D97706"/>
          </a:solidFill>
          <a:ln w="12700">
            <a:solidFill>
              <a:srgbClr val="D97706"/>
            </a:solidFill>
            <a:prstDash val="solid"/>
          </a:ln>
        </p:spPr>
      </p:sp>
      <p:sp>
        <p:nvSpPr>
          <p:cNvPr id="114" name="Text 112"/>
          <p:cNvSpPr/>
          <p:nvPr/>
        </p:nvSpPr>
        <p:spPr>
          <a:xfrm>
            <a:off x="5344668" y="4418838"/>
            <a:ext cx="694944" cy="160020"/>
          </a:xfrm>
          <a:prstGeom prst="rect">
            <a:avLst/>
          </a:prstGeom>
          <a:noFill/>
          <a:ln/>
        </p:spPr>
        <p:txBody>
          <a:bodyPr wrap="square" lIns="0" tIns="0" rIns="0" bIns="0" rtlCol="0" anchor="ctr"/>
          <a:lstStyle/>
          <a:p>
            <a:pPr marL="0" indent="0" algn="ctr">
              <a:buNone/>
            </a:pPr>
            <a:r>
              <a:rPr lang="en-US" sz="700" b="1" dirty="0">
                <a:solidFill>
                  <a:srgbClr val="FFFFFF"/>
                </a:solidFill>
                <a:latin typeface="Calibri" pitchFamily="34" charset="0"/>
                <a:ea typeface="Calibri" pitchFamily="34" charset="-122"/>
                <a:cs typeface="Calibri" pitchFamily="34" charset="-120"/>
              </a:rPr>
              <a:t>Watch</a:t>
            </a:r>
            <a:endParaRPr lang="en-US" sz="700" dirty="0"/>
          </a:p>
        </p:txBody>
      </p:sp>
      <p:sp>
        <p:nvSpPr>
          <p:cNvPr id="115" name="Text 113"/>
          <p:cNvSpPr/>
          <p:nvPr/>
        </p:nvSpPr>
        <p:spPr>
          <a:xfrm>
            <a:off x="6140196" y="4405122"/>
            <a:ext cx="384048" cy="196596"/>
          </a:xfrm>
          <a:prstGeom prst="rect">
            <a:avLst/>
          </a:prstGeom>
          <a:noFill/>
          <a:ln/>
        </p:spPr>
        <p:txBody>
          <a:bodyPr wrap="square" lIns="0" tIns="0" rIns="0" bIns="0" rtlCol="0" anchor="ctr"/>
          <a:lstStyle/>
          <a:p>
            <a:pPr marL="0" indent="0" algn="ctr">
              <a:buNone/>
            </a:pPr>
            <a:r>
              <a:rPr lang="en-US" sz="1100" b="1" dirty="0">
                <a:solidFill>
                  <a:srgbClr val="16A34A"/>
                </a:solidFill>
                <a:latin typeface="Calibri" pitchFamily="34" charset="0"/>
                <a:ea typeface="Calibri" pitchFamily="34" charset="-122"/>
                <a:cs typeface="Calibri" pitchFamily="34" charset="-120"/>
              </a:rPr>
              <a:t>↑</a:t>
            </a:r>
            <a:endParaRPr lang="en-US" sz="1100" dirty="0"/>
          </a:p>
        </p:txBody>
      </p:sp>
      <p:sp>
        <p:nvSpPr>
          <p:cNvPr id="116" name="Text 114"/>
          <p:cNvSpPr/>
          <p:nvPr/>
        </p:nvSpPr>
        <p:spPr>
          <a:xfrm>
            <a:off x="6597396" y="4405122"/>
            <a:ext cx="2249424" cy="196596"/>
          </a:xfrm>
          <a:prstGeom prst="rect">
            <a:avLst/>
          </a:prstGeom>
          <a:noFill/>
          <a:ln/>
        </p:spPr>
        <p:txBody>
          <a:bodyPr wrap="square" lIns="0" tIns="0" rIns="0" bIns="0" rtlCol="0" anchor="ctr"/>
          <a:lstStyle/>
          <a:p>
            <a:pPr marL="0" indent="0" algn="l">
              <a:buNone/>
            </a:pPr>
            <a:r>
              <a:rPr lang="en-US" sz="700" dirty="0">
                <a:solidFill>
                  <a:srgbClr val="334155"/>
                </a:solidFill>
                <a:latin typeface="Calibri" pitchFamily="34" charset="0"/>
                <a:ea typeface="Calibri" pitchFamily="34" charset="-122"/>
                <a:cs typeface="Calibri" pitchFamily="34" charset="-120"/>
              </a:rPr>
              <a:t>Cautious optimism. Mixed prior track record. No active skeptic disengagement observed.</a:t>
            </a:r>
            <a:endParaRPr lang="en-US" sz="700" dirty="0"/>
          </a:p>
        </p:txBody>
      </p:sp>
      <p:sp>
        <p:nvSpPr>
          <p:cNvPr id="117" name="Text 115"/>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DC2626"/>
          </a:solidFill>
          <a:ln w="12700">
            <a:solidFill>
              <a:srgbClr val="DC2626"/>
            </a:solidFill>
            <a:prstDash val="solid"/>
          </a:ln>
        </p:spPr>
      </p:sp>
      <p:sp>
        <p:nvSpPr>
          <p:cNvPr id="3" name="Text 1"/>
          <p:cNvSpPr/>
          <p:nvPr/>
        </p:nvSpPr>
        <p:spPr>
          <a:xfrm>
            <a:off x="256032" y="128016"/>
            <a:ext cx="8412480" cy="237744"/>
          </a:xfrm>
          <a:prstGeom prst="rect">
            <a:avLst/>
          </a:prstGeom>
          <a:noFill/>
          <a:ln/>
        </p:spPr>
        <p:txBody>
          <a:bodyPr wrap="square" lIns="0" tIns="0" rIns="0" bIns="0" rtlCol="0" anchor="ctr"/>
          <a:lstStyle/>
          <a:p>
            <a:pPr marL="0" indent="0" algn="l">
              <a:buNone/>
            </a:pPr>
            <a:r>
              <a:rPr lang="en-US" sz="900" b="1" kern="0" spc="50" dirty="0">
                <a:solidFill>
                  <a:srgbClr val="DC2626"/>
                </a:solidFill>
                <a:latin typeface="Calibri" pitchFamily="34" charset="0"/>
                <a:ea typeface="Calibri" pitchFamily="34" charset="-122"/>
                <a:cs typeface="Calibri" pitchFamily="34" charset="-120"/>
              </a:rPr>
              <a:t>HARD STOP — Derailer #1  ·  Tier 1  ·  Score: 1.4 / 4.0</a:t>
            </a:r>
            <a:endParaRPr lang="en-US" sz="900" dirty="0"/>
          </a:p>
        </p:txBody>
      </p:sp>
      <p:sp>
        <p:nvSpPr>
          <p:cNvPr id="4" name="Text 2"/>
          <p:cNvSpPr/>
          <p:nvPr/>
        </p:nvSpPr>
        <p:spPr>
          <a:xfrm>
            <a:off x="256032" y="384048"/>
            <a:ext cx="8412480" cy="402336"/>
          </a:xfrm>
          <a:prstGeom prst="rect">
            <a:avLst/>
          </a:prstGeom>
          <a:noFill/>
          <a:ln/>
        </p:spPr>
        <p:txBody>
          <a:bodyPr wrap="square" rtlCol="0" anchor="ctr"/>
          <a:lstStyle/>
          <a:p>
            <a:pPr marL="0" indent="0" algn="l">
              <a:buNone/>
            </a:pPr>
            <a:r>
              <a:rPr lang="en-US" sz="2600" b="1" dirty="0">
                <a:solidFill>
                  <a:srgbClr val="162032"/>
                </a:solidFill>
                <a:latin typeface="Calibri" pitchFamily="34" charset="0"/>
                <a:ea typeface="Calibri" pitchFamily="34" charset="-122"/>
                <a:cs typeface="Calibri" pitchFamily="34" charset="-120"/>
              </a:rPr>
              <a:t>Scope Discipline</a:t>
            </a:r>
            <a:endParaRPr lang="en-US" sz="2600" dirty="0"/>
          </a:p>
        </p:txBody>
      </p:sp>
      <p:sp>
        <p:nvSpPr>
          <p:cNvPr id="5" name="Shape 3"/>
          <p:cNvSpPr/>
          <p:nvPr/>
        </p:nvSpPr>
        <p:spPr>
          <a:xfrm>
            <a:off x="256032" y="822960"/>
            <a:ext cx="8686800" cy="22860"/>
          </a:xfrm>
          <a:prstGeom prst="rect">
            <a:avLst/>
          </a:prstGeom>
          <a:solidFill>
            <a:srgbClr val="22C55E"/>
          </a:solidFill>
          <a:ln w="12700">
            <a:solidFill>
              <a:srgbClr val="22C55E"/>
            </a:solidFill>
            <a:prstDash val="solid"/>
          </a:ln>
        </p:spPr>
      </p:sp>
      <p:sp>
        <p:nvSpPr>
          <p:cNvPr id="6" name="Text 4"/>
          <p:cNvSpPr/>
          <p:nvPr/>
        </p:nvSpPr>
        <p:spPr>
          <a:xfrm>
            <a:off x="256032" y="896112"/>
            <a:ext cx="4114800" cy="182880"/>
          </a:xfrm>
          <a:prstGeom prst="rect">
            <a:avLst/>
          </a:prstGeom>
          <a:noFill/>
          <a:ln/>
        </p:spPr>
        <p:txBody>
          <a:bodyPr wrap="square" lIns="0" tIns="0" rIns="0" bIns="0" rtlCol="0" anchor="ctr"/>
          <a:lstStyle/>
          <a:p>
            <a:pPr marL="0" indent="0" algn="l">
              <a:buNone/>
            </a:pPr>
            <a:r>
              <a:rPr lang="en-US" sz="800" b="1" kern="0" spc="100" dirty="0">
                <a:solidFill>
                  <a:srgbClr val="94A3B8"/>
                </a:solidFill>
                <a:latin typeface="Calibri" pitchFamily="34" charset="0"/>
                <a:ea typeface="Calibri" pitchFamily="34" charset="-122"/>
                <a:cs typeface="Calibri" pitchFamily="34" charset="-120"/>
              </a:rPr>
              <a:t>WHAT WE FOUND</a:t>
            </a:r>
            <a:endParaRPr lang="en-US" sz="800" dirty="0"/>
          </a:p>
        </p:txBody>
      </p:sp>
      <p:sp>
        <p:nvSpPr>
          <p:cNvPr id="7" name="Text 5"/>
          <p:cNvSpPr/>
          <p:nvPr/>
        </p:nvSpPr>
        <p:spPr>
          <a:xfrm>
            <a:off x="256032" y="1097280"/>
            <a:ext cx="4114800" cy="969264"/>
          </a:xfrm>
          <a:prstGeom prst="rect">
            <a:avLst/>
          </a:prstGeom>
          <a:noFill/>
          <a:ln/>
        </p:spPr>
        <p:txBody>
          <a:bodyPr wrap="square" rtlCol="0" anchor="t"/>
          <a:lstStyle/>
          <a:p>
            <a:pPr marL="0" indent="0" algn="l">
              <a:buNone/>
            </a:pPr>
            <a:r>
              <a:rPr lang="en-US" sz="950" dirty="0">
                <a:solidFill>
                  <a:srgbClr val="334155"/>
                </a:solidFill>
                <a:latin typeface="Calibri" pitchFamily="34" charset="0"/>
                <a:ea typeface="Calibri" pitchFamily="34" charset="-122"/>
                <a:cs typeface="Calibri" pitchFamily="34" charset="-120"/>
              </a:rPr>
              <a:t>When asked to describe what the Epic system will deliver on go-live day, Meridian's three most senior clinical stakeholders gave materially different answers. The scope definition exists as a project document. It does not exist as a shared organizational understanding. Multiple requests for additional functionality have been discussed informally — none have been formally evaluated or deferred through a documented change control process.</a:t>
            </a:r>
            <a:endParaRPr lang="en-US" sz="950" dirty="0"/>
          </a:p>
        </p:txBody>
      </p:sp>
      <p:sp>
        <p:nvSpPr>
          <p:cNvPr id="8" name="Shape 6"/>
          <p:cNvSpPr/>
          <p:nvPr/>
        </p:nvSpPr>
        <p:spPr>
          <a:xfrm>
            <a:off x="256032" y="2139696"/>
            <a:ext cx="4114800" cy="1110996"/>
          </a:xfrm>
          <a:prstGeom prst="rect">
            <a:avLst/>
          </a:prstGeom>
          <a:solidFill>
            <a:srgbClr val="FEE2E2"/>
          </a:solidFill>
          <a:ln w="12700">
            <a:solidFill>
              <a:srgbClr val="FEE2E2"/>
            </a:solidFill>
            <a:prstDash val="solid"/>
          </a:ln>
        </p:spPr>
      </p:sp>
      <p:sp>
        <p:nvSpPr>
          <p:cNvPr id="9" name="Text 7"/>
          <p:cNvSpPr/>
          <p:nvPr/>
        </p:nvSpPr>
        <p:spPr>
          <a:xfrm>
            <a:off x="347472" y="2231136"/>
            <a:ext cx="3931920" cy="182880"/>
          </a:xfrm>
          <a:prstGeom prst="rect">
            <a:avLst/>
          </a:prstGeom>
          <a:noFill/>
          <a:ln/>
        </p:spPr>
        <p:txBody>
          <a:bodyPr wrap="square" lIns="0" tIns="0" rIns="0" bIns="0" rtlCol="0" anchor="ctr"/>
          <a:lstStyle/>
          <a:p>
            <a:pPr marL="0" indent="0" algn="l">
              <a:buNone/>
            </a:pPr>
            <a:r>
              <a:rPr lang="en-US" sz="750" b="1" kern="0" spc="50" dirty="0">
                <a:solidFill>
                  <a:srgbClr val="DC2626"/>
                </a:solidFill>
                <a:latin typeface="Calibri" pitchFamily="34" charset="0"/>
                <a:ea typeface="Calibri" pitchFamily="34" charset="-122"/>
                <a:cs typeface="Calibri" pitchFamily="34" charset="-120"/>
              </a:rPr>
              <a:t>TRIPWIRE — IF THIS DESCRIBES YOUR REALITY</a:t>
            </a:r>
            <a:endParaRPr lang="en-US" sz="750" dirty="0"/>
          </a:p>
        </p:txBody>
      </p:sp>
      <p:sp>
        <p:nvSpPr>
          <p:cNvPr id="10" name="Text 8"/>
          <p:cNvSpPr/>
          <p:nvPr/>
        </p:nvSpPr>
        <p:spPr>
          <a:xfrm>
            <a:off x="347472" y="2432304"/>
            <a:ext cx="3931920" cy="530352"/>
          </a:xfrm>
          <a:prstGeom prst="rect">
            <a:avLst/>
          </a:prstGeom>
          <a:noFill/>
          <a:ln/>
        </p:spPr>
        <p:txBody>
          <a:bodyPr wrap="square" rtlCol="0" anchor="t"/>
          <a:lstStyle/>
          <a:p>
            <a:pPr marL="0" indent="0" algn="l">
              <a:buNone/>
            </a:pPr>
            <a:r>
              <a:rPr lang="en-US" sz="850" dirty="0">
                <a:solidFill>
                  <a:srgbClr val="334155"/>
                </a:solidFill>
                <a:latin typeface="Calibri" pitchFamily="34" charset="0"/>
                <a:ea typeface="Calibri" pitchFamily="34" charset="-122"/>
                <a:cs typeface="Calibri" pitchFamily="34" charset="-120"/>
              </a:rPr>
              <a:t>When a senior clinical leader mentions a capability they're expecting in the first release, the room gets quiet rather than redirecting them to the deferred list. Everyone knows the list. Nobody enforces it. The implicit deal is that the scope conversation will get resolved "closer to go-live" — which means it won't get resolved until the SI is billing for changes that weren't in the plan.</a:t>
            </a:r>
            <a:endParaRPr lang="en-US" sz="850" dirty="0"/>
          </a:p>
        </p:txBody>
      </p:sp>
      <p:sp>
        <p:nvSpPr>
          <p:cNvPr id="11" name="Text 9"/>
          <p:cNvSpPr/>
          <p:nvPr/>
        </p:nvSpPr>
        <p:spPr>
          <a:xfrm>
            <a:off x="4663440" y="896112"/>
            <a:ext cx="4206240" cy="182880"/>
          </a:xfrm>
          <a:prstGeom prst="rect">
            <a:avLst/>
          </a:prstGeom>
          <a:noFill/>
          <a:ln/>
        </p:spPr>
        <p:txBody>
          <a:bodyPr wrap="square" lIns="0" tIns="0" rIns="0" bIns="0" rtlCol="0" anchor="ctr"/>
          <a:lstStyle/>
          <a:p>
            <a:pPr marL="0" indent="0" algn="l">
              <a:buNone/>
            </a:pPr>
            <a:r>
              <a:rPr lang="en-US" sz="800" b="1" kern="0" spc="100" dirty="0">
                <a:solidFill>
                  <a:srgbClr val="94A3B8"/>
                </a:solidFill>
                <a:latin typeface="Calibri" pitchFamily="34" charset="0"/>
                <a:ea typeface="Calibri" pitchFamily="34" charset="-122"/>
                <a:cs typeface="Calibri" pitchFamily="34" charset="-120"/>
              </a:rPr>
              <a:t>CONSEQUENCE IF UNRESOLVED</a:t>
            </a:r>
            <a:endParaRPr lang="en-US" sz="800" dirty="0"/>
          </a:p>
        </p:txBody>
      </p:sp>
      <p:sp>
        <p:nvSpPr>
          <p:cNvPr id="12" name="Text 10"/>
          <p:cNvSpPr/>
          <p:nvPr/>
        </p:nvSpPr>
        <p:spPr>
          <a:xfrm>
            <a:off x="4663440" y="1097280"/>
            <a:ext cx="4206240" cy="1005840"/>
          </a:xfrm>
          <a:prstGeom prst="rect">
            <a:avLst/>
          </a:prstGeom>
          <a:noFill/>
          <a:ln/>
        </p:spPr>
        <p:txBody>
          <a:bodyPr wrap="square" rtlCol="0" anchor="t"/>
          <a:lstStyle/>
          <a:p>
            <a:pPr marL="0" indent="0" algn="l">
              <a:buNone/>
            </a:pPr>
            <a:r>
              <a:rPr lang="en-US" sz="950" dirty="0">
                <a:solidFill>
                  <a:srgbClr val="334155"/>
                </a:solidFill>
                <a:latin typeface="Calibri" pitchFamily="34" charset="0"/>
                <a:ea typeface="Calibri" pitchFamily="34" charset="-122"/>
                <a:cs typeface="Calibri" pitchFamily="34" charset="-120"/>
              </a:rPr>
              <a:t>Scope expansion does not announce itself. It accumulates. Every informal accommodation creates a budget and timeline assumption that will be violated. The SI's change order provisions exist precisely because this pattern is universal in engagements where scope is not formally governed. This is a known failure sequence in large enterprise implementations — informal scope accommodation becomes formal budget and timeline variance, discovered under project pressure instead of before it.</a:t>
            </a:r>
            <a:endParaRPr lang="en-US" sz="950" dirty="0"/>
          </a:p>
        </p:txBody>
      </p:sp>
      <p:sp>
        <p:nvSpPr>
          <p:cNvPr id="13" name="Shape 11"/>
          <p:cNvSpPr/>
          <p:nvPr/>
        </p:nvSpPr>
        <p:spPr>
          <a:xfrm>
            <a:off x="4663440" y="2176272"/>
            <a:ext cx="4206240" cy="1074420"/>
          </a:xfrm>
          <a:prstGeom prst="rect">
            <a:avLst/>
          </a:prstGeom>
          <a:solidFill>
            <a:srgbClr val="DCFCE7"/>
          </a:solidFill>
          <a:ln w="12700">
            <a:solidFill>
              <a:srgbClr val="DCFCE7"/>
            </a:solidFill>
            <a:prstDash val="solid"/>
          </a:ln>
        </p:spPr>
      </p:sp>
      <p:sp>
        <p:nvSpPr>
          <p:cNvPr id="14" name="Text 12"/>
          <p:cNvSpPr/>
          <p:nvPr/>
        </p:nvSpPr>
        <p:spPr>
          <a:xfrm>
            <a:off x="4754880" y="2267712"/>
            <a:ext cx="4023360" cy="182880"/>
          </a:xfrm>
          <a:prstGeom prst="rect">
            <a:avLst/>
          </a:prstGeom>
          <a:noFill/>
          <a:ln/>
        </p:spPr>
        <p:txBody>
          <a:bodyPr wrap="square" lIns="0" tIns="0" rIns="0" bIns="0" rtlCol="0" anchor="ctr"/>
          <a:lstStyle/>
          <a:p>
            <a:pPr marL="0" indent="0" algn="l">
              <a:buNone/>
            </a:pPr>
            <a:r>
              <a:rPr lang="en-US" sz="750" b="1" kern="0" spc="50" dirty="0">
                <a:solidFill>
                  <a:srgbClr val="14532D"/>
                </a:solidFill>
                <a:latin typeface="Calibri" pitchFamily="34" charset="0"/>
                <a:ea typeface="Calibri" pitchFamily="34" charset="-122"/>
                <a:cs typeface="Calibri" pitchFamily="34" charset="-120"/>
              </a:rPr>
              <a:t>THE FIRST MOVE — BEFORE ANYTHING ELSE</a:t>
            </a:r>
            <a:endParaRPr lang="en-US" sz="750" dirty="0"/>
          </a:p>
        </p:txBody>
      </p:sp>
      <p:sp>
        <p:nvSpPr>
          <p:cNvPr id="15" name="Text 13"/>
          <p:cNvSpPr/>
          <p:nvPr/>
        </p:nvSpPr>
        <p:spPr>
          <a:xfrm>
            <a:off x="4754880" y="2468880"/>
            <a:ext cx="4023360" cy="493776"/>
          </a:xfrm>
          <a:prstGeom prst="rect">
            <a:avLst/>
          </a:prstGeom>
          <a:noFill/>
          <a:ln/>
        </p:spPr>
        <p:txBody>
          <a:bodyPr wrap="square" rtlCol="0" anchor="t"/>
          <a:lstStyle/>
          <a:p>
            <a:pPr marL="0" indent="0" algn="l">
              <a:buNone/>
            </a:pPr>
            <a:r>
              <a:rPr lang="en-US" sz="850" dirty="0">
                <a:solidFill>
                  <a:srgbClr val="14532D"/>
                </a:solidFill>
                <a:latin typeface="Calibri" pitchFamily="34" charset="0"/>
                <a:ea typeface="Calibri" pitchFamily="34" charset="-122"/>
                <a:cs typeface="Calibri" pitchFamily="34" charset="-120"/>
              </a:rPr>
              <a:t>Schedule a half-day working session with the CEO, CMO, and CFO — not the project team. Walk through the Day One scope document line by line. For every item: in or out. Document it. Distribute it. This is a leadership alignment exercise, not a project management one. The CEO's signature on a scope document does not equal organizational understanding. This meeting creates it.</a:t>
            </a:r>
            <a:endParaRPr lang="en-US" sz="850" dirty="0"/>
          </a:p>
        </p:txBody>
      </p:sp>
      <p:sp>
        <p:nvSpPr>
          <p:cNvPr id="16" name="Shape 14"/>
          <p:cNvSpPr/>
          <p:nvPr/>
        </p:nvSpPr>
        <p:spPr>
          <a:xfrm>
            <a:off x="256032" y="3351276"/>
            <a:ext cx="8631936" cy="384048"/>
          </a:xfrm>
          <a:prstGeom prst="rect">
            <a:avLst/>
          </a:prstGeom>
          <a:solidFill>
            <a:srgbClr val="F1F5F9"/>
          </a:solidFill>
          <a:ln w="12700">
            <a:solidFill>
              <a:srgbClr val="F1F5F9"/>
            </a:solidFill>
            <a:prstDash val="solid"/>
          </a:ln>
        </p:spPr>
      </p:sp>
      <p:sp>
        <p:nvSpPr>
          <p:cNvPr id="17" name="Text 15"/>
          <p:cNvSpPr/>
          <p:nvPr/>
        </p:nvSpPr>
        <p:spPr>
          <a:xfrm>
            <a:off x="347472" y="3387852"/>
            <a:ext cx="8412480" cy="310896"/>
          </a:xfrm>
          <a:prstGeom prst="rect">
            <a:avLst/>
          </a:prstGeom>
          <a:noFill/>
          <a:ln/>
        </p:spPr>
        <p:txBody>
          <a:bodyPr wrap="square"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Assessment note: This finding reflects an internal alignment gap — the scope challenge originates within the leadership team, not from external board pressure. The debrief conversation will identify which leaders are driving informal scope requests and what governance mechanism would give the program director standing to redirect them.</a:t>
            </a:r>
            <a:endParaRPr lang="en-US" sz="800" dirty="0"/>
          </a:p>
        </p:txBody>
      </p:sp>
      <p:sp>
        <p:nvSpPr>
          <p:cNvPr id="18" name="Shape 16"/>
          <p:cNvSpPr/>
          <p:nvPr/>
        </p:nvSpPr>
        <p:spPr>
          <a:xfrm>
            <a:off x="256032" y="3835908"/>
            <a:ext cx="1463040" cy="457200"/>
          </a:xfrm>
          <a:prstGeom prst="rect">
            <a:avLst/>
          </a:prstGeom>
          <a:solidFill>
            <a:srgbClr val="DC2626"/>
          </a:solidFill>
          <a:ln w="12700">
            <a:solidFill>
              <a:srgbClr val="DC2626"/>
            </a:solidFill>
            <a:prstDash val="solid"/>
          </a:ln>
        </p:spPr>
      </p:sp>
      <p:sp>
        <p:nvSpPr>
          <p:cNvPr id="19" name="Text 17"/>
          <p:cNvSpPr/>
          <p:nvPr/>
        </p:nvSpPr>
        <p:spPr>
          <a:xfrm>
            <a:off x="256032" y="3835908"/>
            <a:ext cx="1463040" cy="457200"/>
          </a:xfrm>
          <a:prstGeom prst="rect">
            <a:avLst/>
          </a:prstGeom>
          <a:noFill/>
          <a:ln/>
        </p:spPr>
        <p:txBody>
          <a:bodyPr wrap="square" rtlCol="0" anchor="ctr"/>
          <a:lstStyle/>
          <a:p>
            <a:pPr marL="0" indent="0" algn="ctr">
              <a:buNone/>
            </a:pPr>
            <a:r>
              <a:rPr lang="en-US" sz="850" b="1" dirty="0">
                <a:solidFill>
                  <a:srgbClr val="FFFFFF"/>
                </a:solidFill>
                <a:latin typeface="Calibri" pitchFamily="34" charset="0"/>
                <a:ea typeface="Calibri" pitchFamily="34" charset="-122"/>
                <a:cs typeface="Calibri" pitchFamily="34" charset="-120"/>
              </a:rPr>
              <a:t>Score: 1.4 / 4.0</a:t>
            </a:r>
            <a:endParaRPr lang="en-US" sz="850" dirty="0"/>
          </a:p>
          <a:p>
            <a:pPr marL="0" indent="0" algn="ctr">
              <a:buNone/>
            </a:pPr>
            <a:r>
              <a:rPr lang="en-US" sz="850" b="1" dirty="0">
                <a:solidFill>
                  <a:srgbClr val="FFFFFF"/>
                </a:solidFill>
                <a:latin typeface="Calibri" pitchFamily="34" charset="0"/>
                <a:ea typeface="Calibri" pitchFamily="34" charset="-122"/>
                <a:cs typeface="Calibri" pitchFamily="34" charset="-120"/>
              </a:rPr>
              <a:t>Critical Gap — Hard Stop</a:t>
            </a:r>
            <a:endParaRPr lang="en-US" sz="850" dirty="0"/>
          </a:p>
        </p:txBody>
      </p:sp>
      <p:sp>
        <p:nvSpPr>
          <p:cNvPr id="20" name="Text 18"/>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2C55E"/>
          </a:solidFill>
          <a:ln w="12700">
            <a:solidFill>
              <a:srgbClr val="22C55E"/>
            </a:solidFill>
            <a:prstDash val="solid"/>
          </a:ln>
        </p:spPr>
      </p:sp>
      <p:sp>
        <p:nvSpPr>
          <p:cNvPr id="3" name="Text 1"/>
          <p:cNvSpPr/>
          <p:nvPr/>
        </p:nvSpPr>
        <p:spPr>
          <a:xfrm>
            <a:off x="256032" y="164592"/>
            <a:ext cx="8686800" cy="457200"/>
          </a:xfrm>
          <a:prstGeom prst="rect">
            <a:avLst/>
          </a:prstGeom>
          <a:noFill/>
          <a:ln/>
        </p:spPr>
        <p:txBody>
          <a:bodyPr wrap="square" rtlCol="0" anchor="ctr"/>
          <a:lstStyle/>
          <a:p>
            <a:pPr marL="0" indent="0" algn="l">
              <a:buNone/>
            </a:pPr>
            <a:r>
              <a:rPr lang="en-US" sz="2200" b="1" dirty="0">
                <a:solidFill>
                  <a:srgbClr val="162032"/>
                </a:solidFill>
                <a:latin typeface="Calibri" pitchFamily="34" charset="0"/>
                <a:ea typeface="Calibri" pitchFamily="34" charset="-122"/>
                <a:cs typeface="Calibri" pitchFamily="34" charset="-120"/>
              </a:rPr>
              <a:t>Strengths Snapshot</a:t>
            </a:r>
            <a:endParaRPr lang="en-US" sz="2200" dirty="0"/>
          </a:p>
        </p:txBody>
      </p:sp>
      <p:sp>
        <p:nvSpPr>
          <p:cNvPr id="4" name="Shape 2"/>
          <p:cNvSpPr/>
          <p:nvPr/>
        </p:nvSpPr>
        <p:spPr>
          <a:xfrm>
            <a:off x="256032" y="749808"/>
            <a:ext cx="8686800" cy="22860"/>
          </a:xfrm>
          <a:prstGeom prst="rect">
            <a:avLst/>
          </a:prstGeom>
          <a:solidFill>
            <a:srgbClr val="22C55E"/>
          </a:solidFill>
          <a:ln w="12700">
            <a:solidFill>
              <a:srgbClr val="22C55E"/>
            </a:solidFill>
            <a:prstDash val="solid"/>
          </a:ln>
        </p:spPr>
      </p:sp>
      <p:sp>
        <p:nvSpPr>
          <p:cNvPr id="5" name="Text 3"/>
          <p:cNvSpPr/>
          <p:nvPr/>
        </p:nvSpPr>
        <p:spPr>
          <a:xfrm>
            <a:off x="256032" y="896112"/>
            <a:ext cx="8631936" cy="475488"/>
          </a:xfrm>
          <a:prstGeom prst="rect">
            <a:avLst/>
          </a:prstGeom>
          <a:noFill/>
          <a:ln/>
        </p:spPr>
        <p:txBody>
          <a:bodyPr wrap="square" rtlCol="0" anchor="t"/>
          <a:lstStyle/>
          <a:p>
            <a:pPr marL="0" indent="0" algn="l">
              <a:buNone/>
            </a:pPr>
            <a:r>
              <a:rPr lang="en-US" sz="1000" dirty="0">
                <a:solidFill>
                  <a:srgbClr val="334155"/>
                </a:solidFill>
                <a:latin typeface="Calibri" pitchFamily="34" charset="0"/>
                <a:ea typeface="Calibri" pitchFamily="34" charset="-122"/>
                <a:cs typeface="Calibri" pitchFamily="34" charset="-120"/>
              </a:rPr>
              <a:t>Three dimensions are genuinely strong. They are not included here for balance — they are the organizational assets that make the derailers fixable. Without strong executive sponsorship, this assessment would recommend pausing the launch timeline. Use these assets deliberately.</a:t>
            </a:r>
            <a:endParaRPr lang="en-US" sz="1000" dirty="0"/>
          </a:p>
        </p:txBody>
      </p:sp>
      <p:sp>
        <p:nvSpPr>
          <p:cNvPr id="6" name="Shape 4"/>
          <p:cNvSpPr/>
          <p:nvPr/>
        </p:nvSpPr>
        <p:spPr>
          <a:xfrm>
            <a:off x="256032" y="1444752"/>
            <a:ext cx="54864" cy="987552"/>
          </a:xfrm>
          <a:prstGeom prst="rect">
            <a:avLst/>
          </a:prstGeom>
          <a:solidFill>
            <a:srgbClr val="16A34A"/>
          </a:solidFill>
          <a:ln w="12700">
            <a:solidFill>
              <a:srgbClr val="16A34A"/>
            </a:solidFill>
            <a:prstDash val="solid"/>
          </a:ln>
        </p:spPr>
      </p:sp>
      <p:sp>
        <p:nvSpPr>
          <p:cNvPr id="7" name="Text 5"/>
          <p:cNvSpPr/>
          <p:nvPr/>
        </p:nvSpPr>
        <p:spPr>
          <a:xfrm>
            <a:off x="402336" y="1481328"/>
            <a:ext cx="8485632"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Executive Sponsorship Quality — Score: 3.8 — The Lever That Makes Everything Fixable</a:t>
            </a:r>
            <a:endParaRPr lang="en-US" sz="950" dirty="0"/>
          </a:p>
        </p:txBody>
      </p:sp>
      <p:sp>
        <p:nvSpPr>
          <p:cNvPr id="8" name="Text 6"/>
          <p:cNvSpPr/>
          <p:nvPr/>
        </p:nvSpPr>
        <p:spPr>
          <a:xfrm>
            <a:off x="402336" y="1700784"/>
            <a:ext cx="8485632" cy="694944"/>
          </a:xfrm>
          <a:prstGeom prst="rect">
            <a:avLst/>
          </a:prstGeom>
          <a:noFill/>
          <a:ln/>
        </p:spPr>
        <p:txBody>
          <a:bodyPr wrap="square" rtlCol="0" anchor="t"/>
          <a:lstStyle/>
          <a:p>
            <a:pPr marL="0" indent="0" algn="l">
              <a:buNone/>
            </a:pPr>
            <a:r>
              <a:rPr lang="en-US" sz="880" dirty="0">
                <a:solidFill>
                  <a:srgbClr val="334155"/>
                </a:solidFill>
                <a:latin typeface="Calibri" pitchFamily="34" charset="0"/>
                <a:ea typeface="Calibri" pitchFamily="34" charset="-122"/>
                <a:cs typeface="Calibri" pitchFamily="34" charset="-120"/>
              </a:rPr>
              <a:t>The CEO has personally engaged in three design decisions, rescheduled board commitments to attend project reviews, and has publicly and privately described this as the organization's top priority. This is not performative sponsorship. The practical implication: the CEO has the organizational authority to hold the scope line, assign data owners, and create capacity relief — all three of the conditions required before Q1 2027 can be treated as firm. The CEO does not need convincing. The CEO needs a clear ask.</a:t>
            </a:r>
            <a:endParaRPr lang="en-US" sz="880" dirty="0"/>
          </a:p>
        </p:txBody>
      </p:sp>
      <p:sp>
        <p:nvSpPr>
          <p:cNvPr id="9" name="Shape 7"/>
          <p:cNvSpPr/>
          <p:nvPr/>
        </p:nvSpPr>
        <p:spPr>
          <a:xfrm>
            <a:off x="256032" y="2578608"/>
            <a:ext cx="54864" cy="987552"/>
          </a:xfrm>
          <a:prstGeom prst="rect">
            <a:avLst/>
          </a:prstGeom>
          <a:solidFill>
            <a:srgbClr val="16A34A"/>
          </a:solidFill>
          <a:ln w="12700">
            <a:solidFill>
              <a:srgbClr val="16A34A"/>
            </a:solidFill>
            <a:prstDash val="solid"/>
          </a:ln>
        </p:spPr>
      </p:sp>
      <p:sp>
        <p:nvSpPr>
          <p:cNvPr id="10" name="Text 8"/>
          <p:cNvSpPr/>
          <p:nvPr/>
        </p:nvSpPr>
        <p:spPr>
          <a:xfrm>
            <a:off x="402336" y="2615184"/>
            <a:ext cx="8485632"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Vendor &amp; SI Relationship — Score: 3.1 — Leverage You Can Use When Scope Pressure Arrives</a:t>
            </a:r>
            <a:endParaRPr lang="en-US" sz="950" dirty="0"/>
          </a:p>
        </p:txBody>
      </p:sp>
      <p:sp>
        <p:nvSpPr>
          <p:cNvPr id="11" name="Text 9"/>
          <p:cNvSpPr/>
          <p:nvPr/>
        </p:nvSpPr>
        <p:spPr>
          <a:xfrm>
            <a:off x="402336" y="2834640"/>
            <a:ext cx="8485632" cy="694944"/>
          </a:xfrm>
          <a:prstGeom prst="rect">
            <a:avLst/>
          </a:prstGeom>
          <a:noFill/>
          <a:ln/>
        </p:spPr>
        <p:txBody>
          <a:bodyPr wrap="square" rtlCol="0" anchor="t"/>
          <a:lstStyle/>
          <a:p>
            <a:pPr marL="0" indent="0" algn="l">
              <a:buNone/>
            </a:pPr>
            <a:r>
              <a:rPr lang="en-US" sz="880" dirty="0">
                <a:solidFill>
                  <a:srgbClr val="334155"/>
                </a:solidFill>
                <a:latin typeface="Calibri" pitchFamily="34" charset="0"/>
                <a:ea typeface="Calibri" pitchFamily="34" charset="-122"/>
                <a:cs typeface="Calibri" pitchFamily="34" charset="-120"/>
              </a:rPr>
              <a:t>The contract was negotiated with experienced commercial and legal input. Change order provisions, performance commitments, and resource continuity requirements were explicitly reviewed before signing. The internal program director has organizational authority over the SI's project manager. Meridian is running this engagement, not the other way around. When the scope conversation with the SI becomes necessary — and it will — Meridian has standing to have it on favorable terms.</a:t>
            </a:r>
            <a:endParaRPr lang="en-US" sz="880" dirty="0"/>
          </a:p>
        </p:txBody>
      </p:sp>
      <p:sp>
        <p:nvSpPr>
          <p:cNvPr id="12" name="Shape 10"/>
          <p:cNvSpPr/>
          <p:nvPr/>
        </p:nvSpPr>
        <p:spPr>
          <a:xfrm>
            <a:off x="256032" y="3712464"/>
            <a:ext cx="54864" cy="987552"/>
          </a:xfrm>
          <a:prstGeom prst="rect">
            <a:avLst/>
          </a:prstGeom>
          <a:solidFill>
            <a:srgbClr val="D97706"/>
          </a:solidFill>
          <a:ln w="12700">
            <a:solidFill>
              <a:srgbClr val="D97706"/>
            </a:solidFill>
            <a:prstDash val="solid"/>
          </a:ln>
        </p:spPr>
      </p:sp>
      <p:sp>
        <p:nvSpPr>
          <p:cNvPr id="13" name="Text 11"/>
          <p:cNvSpPr/>
          <p:nvPr/>
        </p:nvSpPr>
        <p:spPr>
          <a:xfrm>
            <a:off x="402336" y="3749040"/>
            <a:ext cx="8485632"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Governance &amp; Decision Velocity — Score: 2.6 — Watch, Trending Positive</a:t>
            </a:r>
            <a:endParaRPr lang="en-US" sz="950" dirty="0"/>
          </a:p>
        </p:txBody>
      </p:sp>
      <p:sp>
        <p:nvSpPr>
          <p:cNvPr id="14" name="Text 12"/>
          <p:cNvSpPr/>
          <p:nvPr/>
        </p:nvSpPr>
        <p:spPr>
          <a:xfrm>
            <a:off x="402336" y="3968496"/>
            <a:ext cx="8485632" cy="694944"/>
          </a:xfrm>
          <a:prstGeom prst="rect">
            <a:avLst/>
          </a:prstGeom>
          <a:noFill/>
          <a:ln/>
        </p:spPr>
        <p:txBody>
          <a:bodyPr wrap="square" rtlCol="0" anchor="t"/>
          <a:lstStyle/>
          <a:p>
            <a:pPr marL="0" indent="0" algn="l">
              <a:buNone/>
            </a:pPr>
            <a:r>
              <a:rPr lang="en-US" sz="880" dirty="0">
                <a:solidFill>
                  <a:srgbClr val="334155"/>
                </a:solidFill>
                <a:latin typeface="Calibri" pitchFamily="34" charset="0"/>
                <a:ea typeface="Calibri" pitchFamily="34" charset="-122"/>
                <a:cs typeface="Calibri" pitchFamily="34" charset="-120"/>
              </a:rPr>
              <a:t>Decisions are running two to four weeks on average — slower than the project requires but improving. The steering committee structure is functioning and decisions are generally holding once made. One change would move this from Watch to Strong: a named decision owner with a 48-hour escalation path for urgent design and scope decisions. That is a governance mechanism, not a cultural change. It can be in place within 60 days.</a:t>
            </a:r>
            <a:endParaRPr lang="en-US" sz="880" dirty="0"/>
          </a:p>
        </p:txBody>
      </p:sp>
      <p:sp>
        <p:nvSpPr>
          <p:cNvPr id="15" name="Text 13"/>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2C55E"/>
          </a:solidFill>
          <a:ln w="12700">
            <a:solidFill>
              <a:srgbClr val="22C55E"/>
            </a:solidFill>
            <a:prstDash val="solid"/>
          </a:ln>
        </p:spPr>
      </p:sp>
      <p:sp>
        <p:nvSpPr>
          <p:cNvPr id="3" name="Text 1"/>
          <p:cNvSpPr/>
          <p:nvPr/>
        </p:nvSpPr>
        <p:spPr>
          <a:xfrm>
            <a:off x="256032" y="164592"/>
            <a:ext cx="8686800" cy="420624"/>
          </a:xfrm>
          <a:prstGeom prst="rect">
            <a:avLst/>
          </a:prstGeom>
          <a:noFill/>
          <a:ln/>
        </p:spPr>
        <p:txBody>
          <a:bodyPr wrap="square" rtlCol="0" anchor="ctr"/>
          <a:lstStyle/>
          <a:p>
            <a:pPr marL="0" indent="0" algn="l">
              <a:buNone/>
            </a:pPr>
            <a:r>
              <a:rPr lang="en-US" sz="2000" b="1" dirty="0">
                <a:solidFill>
                  <a:srgbClr val="162032"/>
                </a:solidFill>
                <a:latin typeface="Calibri" pitchFamily="34" charset="0"/>
                <a:ea typeface="Calibri" pitchFamily="34" charset="-122"/>
                <a:cs typeface="Calibri" pitchFamily="34" charset="-120"/>
              </a:rPr>
              <a:t>Conditions for Confirming Q1 2027 Go-Live</a:t>
            </a:r>
            <a:endParaRPr lang="en-US" sz="2000" dirty="0"/>
          </a:p>
        </p:txBody>
      </p:sp>
      <p:sp>
        <p:nvSpPr>
          <p:cNvPr id="4" name="Shape 2"/>
          <p:cNvSpPr/>
          <p:nvPr/>
        </p:nvSpPr>
        <p:spPr>
          <a:xfrm>
            <a:off x="256032" y="621792"/>
            <a:ext cx="8686800" cy="22860"/>
          </a:xfrm>
          <a:prstGeom prst="rect">
            <a:avLst/>
          </a:prstGeom>
          <a:solidFill>
            <a:srgbClr val="22C55E"/>
          </a:solidFill>
          <a:ln w="12700">
            <a:solidFill>
              <a:srgbClr val="22C55E"/>
            </a:solidFill>
            <a:prstDash val="solid"/>
          </a:ln>
        </p:spPr>
      </p:sp>
      <p:sp>
        <p:nvSpPr>
          <p:cNvPr id="5" name="Text 3"/>
          <p:cNvSpPr/>
          <p:nvPr/>
        </p:nvSpPr>
        <p:spPr>
          <a:xfrm>
            <a:off x="256032" y="694944"/>
            <a:ext cx="8631936" cy="402336"/>
          </a:xfrm>
          <a:prstGeom prst="rect">
            <a:avLst/>
          </a:prstGeom>
          <a:noFill/>
          <a:ln/>
        </p:spPr>
        <p:txBody>
          <a:bodyPr wrap="square" rtlCol="0" anchor="t"/>
          <a:lstStyle/>
          <a:p>
            <a:pPr marL="0" indent="0" algn="l">
              <a:buNone/>
            </a:pPr>
            <a:r>
              <a:rPr lang="en-US" sz="900" dirty="0">
                <a:solidFill>
                  <a:srgbClr val="334155"/>
                </a:solidFill>
                <a:latin typeface="Calibri" pitchFamily="34" charset="0"/>
                <a:ea typeface="Calibri" pitchFamily="34" charset="-122"/>
                <a:cs typeface="Calibri" pitchFamily="34" charset="-120"/>
              </a:rPr>
              <a:t>These conditions are organized into three bands. The first band contains the launch gates — conditions that must be met before Q1 2027 is treated as firm. The second band contains risk reduction prerequisites that must be completed before sprint planning locks in assumptions. The third band contains execution controls that operate continuously once the project is running.</a:t>
            </a:r>
            <a:endParaRPr lang="en-US" sz="900" dirty="0"/>
          </a:p>
        </p:txBody>
      </p:sp>
      <p:sp>
        <p:nvSpPr>
          <p:cNvPr id="6" name="Shape 4"/>
          <p:cNvSpPr/>
          <p:nvPr/>
        </p:nvSpPr>
        <p:spPr>
          <a:xfrm>
            <a:off x="256032" y="1170432"/>
            <a:ext cx="8631936" cy="219456"/>
          </a:xfrm>
          <a:prstGeom prst="rect">
            <a:avLst/>
          </a:prstGeom>
          <a:solidFill>
            <a:srgbClr val="DC2626"/>
          </a:solidFill>
          <a:ln w="12700">
            <a:solidFill>
              <a:srgbClr val="DC2626"/>
            </a:solidFill>
            <a:prstDash val="solid"/>
          </a:ln>
        </p:spPr>
      </p:sp>
      <p:sp>
        <p:nvSpPr>
          <p:cNvPr id="7" name="Text 5"/>
          <p:cNvSpPr/>
          <p:nvPr/>
        </p:nvSpPr>
        <p:spPr>
          <a:xfrm>
            <a:off x="347472" y="1170432"/>
            <a:ext cx="8412480" cy="219456"/>
          </a:xfrm>
          <a:prstGeom prst="rect">
            <a:avLst/>
          </a:prstGeom>
          <a:noFill/>
          <a:ln/>
        </p:spPr>
        <p:txBody>
          <a:bodyPr wrap="square" lIns="0" tIns="0" rIns="0" bIns="0" rtlCol="0" anchor="ctr"/>
          <a:lstStyle/>
          <a:p>
            <a:pPr marL="0" indent="0" algn="l">
              <a:buNone/>
            </a:pPr>
            <a:r>
              <a:rPr lang="en-US" sz="800" b="1" dirty="0">
                <a:solidFill>
                  <a:srgbClr val="FFFFFF"/>
                </a:solidFill>
                <a:latin typeface="Calibri" pitchFamily="34" charset="0"/>
                <a:ea typeface="Calibri" pitchFamily="34" charset="-122"/>
                <a:cs typeface="Calibri" pitchFamily="34" charset="-120"/>
              </a:rPr>
              <a:t>BAND 1 — LAUNCH GATES   |   Must be resolved before Q1 2027 is treated as a committed date</a:t>
            </a:r>
            <a:endParaRPr lang="en-US" sz="800" dirty="0"/>
          </a:p>
        </p:txBody>
      </p:sp>
      <p:sp>
        <p:nvSpPr>
          <p:cNvPr id="8" name="Text 6"/>
          <p:cNvSpPr/>
          <p:nvPr/>
        </p:nvSpPr>
        <p:spPr>
          <a:xfrm>
            <a:off x="256032" y="1426464"/>
            <a:ext cx="1097280" cy="164592"/>
          </a:xfrm>
          <a:prstGeom prst="rect">
            <a:avLst/>
          </a:prstGeom>
          <a:noFill/>
          <a:ln/>
        </p:spPr>
        <p:txBody>
          <a:bodyPr wrap="square" lIns="0" tIns="0" rIns="0" bIns="0" rtlCol="0" anchor="ctr"/>
          <a:lstStyle/>
          <a:p>
            <a:pPr marL="0" indent="0" algn="l">
              <a:buNone/>
            </a:pPr>
            <a:r>
              <a:rPr lang="en-US" sz="700" b="1" dirty="0">
                <a:solidFill>
                  <a:srgbClr val="94A3B8"/>
                </a:solidFill>
                <a:latin typeface="Calibri" pitchFamily="34" charset="0"/>
                <a:ea typeface="Calibri" pitchFamily="34" charset="-122"/>
                <a:cs typeface="Calibri" pitchFamily="34" charset="-120"/>
              </a:rPr>
              <a:t>When</a:t>
            </a:r>
            <a:endParaRPr lang="en-US" sz="700" dirty="0"/>
          </a:p>
        </p:txBody>
      </p:sp>
      <p:sp>
        <p:nvSpPr>
          <p:cNvPr id="9" name="Text 7"/>
          <p:cNvSpPr/>
          <p:nvPr/>
        </p:nvSpPr>
        <p:spPr>
          <a:xfrm>
            <a:off x="1389888" y="1426464"/>
            <a:ext cx="4297680" cy="164592"/>
          </a:xfrm>
          <a:prstGeom prst="rect">
            <a:avLst/>
          </a:prstGeom>
          <a:noFill/>
          <a:ln/>
        </p:spPr>
        <p:txBody>
          <a:bodyPr wrap="square" lIns="0" tIns="0" rIns="0" bIns="0" rtlCol="0" anchor="ctr"/>
          <a:lstStyle/>
          <a:p>
            <a:pPr marL="0" indent="0" algn="l">
              <a:buNone/>
            </a:pPr>
            <a:r>
              <a:rPr lang="en-US" sz="700" b="1" dirty="0">
                <a:solidFill>
                  <a:srgbClr val="94A3B8"/>
                </a:solidFill>
                <a:latin typeface="Calibri" pitchFamily="34" charset="0"/>
                <a:ea typeface="Calibri" pitchFamily="34" charset="-122"/>
                <a:cs typeface="Calibri" pitchFamily="34" charset="-120"/>
              </a:rPr>
              <a:t>What Must Be True</a:t>
            </a:r>
            <a:endParaRPr lang="en-US" sz="700" dirty="0"/>
          </a:p>
        </p:txBody>
      </p:sp>
      <p:sp>
        <p:nvSpPr>
          <p:cNvPr id="10" name="Text 8"/>
          <p:cNvSpPr/>
          <p:nvPr/>
        </p:nvSpPr>
        <p:spPr>
          <a:xfrm>
            <a:off x="5724144" y="1426464"/>
            <a:ext cx="2468880" cy="164592"/>
          </a:xfrm>
          <a:prstGeom prst="rect">
            <a:avLst/>
          </a:prstGeom>
          <a:noFill/>
          <a:ln/>
        </p:spPr>
        <p:txBody>
          <a:bodyPr wrap="square" lIns="0" tIns="0" rIns="0" bIns="0" rtlCol="0" anchor="ctr"/>
          <a:lstStyle/>
          <a:p>
            <a:pPr marL="0" indent="0" algn="l">
              <a:buNone/>
            </a:pPr>
            <a:r>
              <a:rPr lang="en-US" sz="700" b="1" dirty="0">
                <a:solidFill>
                  <a:srgbClr val="94A3B8"/>
                </a:solidFill>
                <a:latin typeface="Calibri" pitchFamily="34" charset="0"/>
                <a:ea typeface="Calibri" pitchFamily="34" charset="-122"/>
                <a:cs typeface="Calibri" pitchFamily="34" charset="-120"/>
              </a:rPr>
              <a:t>Primary Owner</a:t>
            </a:r>
            <a:endParaRPr lang="en-US" sz="700" dirty="0"/>
          </a:p>
        </p:txBody>
      </p:sp>
      <p:sp>
        <p:nvSpPr>
          <p:cNvPr id="11" name="Text 9"/>
          <p:cNvSpPr/>
          <p:nvPr/>
        </p:nvSpPr>
        <p:spPr>
          <a:xfrm>
            <a:off x="8229600" y="1426464"/>
            <a:ext cx="640080" cy="164592"/>
          </a:xfrm>
          <a:prstGeom prst="rect">
            <a:avLst/>
          </a:prstGeom>
          <a:noFill/>
          <a:ln/>
        </p:spPr>
        <p:txBody>
          <a:bodyPr wrap="square" lIns="0" tIns="0" rIns="0" bIns="0" rtlCol="0" anchor="ctr"/>
          <a:lstStyle/>
          <a:p>
            <a:pPr marL="0" indent="0" algn="l">
              <a:buNone/>
            </a:pPr>
            <a:endParaRPr lang="en-US" sz="700" dirty="0"/>
          </a:p>
        </p:txBody>
      </p:sp>
      <p:sp>
        <p:nvSpPr>
          <p:cNvPr id="12" name="Shape 10"/>
          <p:cNvSpPr/>
          <p:nvPr/>
        </p:nvSpPr>
        <p:spPr>
          <a:xfrm>
            <a:off x="256032" y="1627632"/>
            <a:ext cx="8631936" cy="274320"/>
          </a:xfrm>
          <a:prstGeom prst="rect">
            <a:avLst/>
          </a:prstGeom>
          <a:solidFill>
            <a:srgbClr val="FFFFFF"/>
          </a:solidFill>
          <a:ln w="6350">
            <a:solidFill>
              <a:srgbClr val="E2E8F0"/>
            </a:solidFill>
            <a:prstDash val="solid"/>
          </a:ln>
        </p:spPr>
      </p:sp>
      <p:sp>
        <p:nvSpPr>
          <p:cNvPr id="13" name="Text 11"/>
          <p:cNvSpPr/>
          <p:nvPr/>
        </p:nvSpPr>
        <p:spPr>
          <a:xfrm>
            <a:off x="256032" y="1664208"/>
            <a:ext cx="1097280" cy="219456"/>
          </a:xfrm>
          <a:prstGeom prst="rect">
            <a:avLst/>
          </a:prstGeom>
          <a:noFill/>
          <a:ln/>
        </p:spPr>
        <p:txBody>
          <a:bodyPr wrap="square" lIns="0" tIns="0" rIns="0" bIns="0" rtlCol="0" anchor="ctr"/>
          <a:lstStyle/>
          <a:p>
            <a:pPr marL="0" indent="0" algn="l">
              <a:buNone/>
            </a:pPr>
            <a:r>
              <a:rPr lang="en-US" sz="800" b="1" dirty="0">
                <a:solidFill>
                  <a:srgbClr val="DC2626"/>
                </a:solidFill>
                <a:latin typeface="Calibri" pitchFamily="34" charset="0"/>
                <a:ea typeface="Calibri" pitchFamily="34" charset="-122"/>
                <a:cs typeface="Calibri" pitchFamily="34" charset="-120"/>
              </a:rPr>
              <a:t>Immediately</a:t>
            </a:r>
            <a:endParaRPr lang="en-US" sz="800" dirty="0"/>
          </a:p>
        </p:txBody>
      </p:sp>
      <p:sp>
        <p:nvSpPr>
          <p:cNvPr id="14" name="Text 12"/>
          <p:cNvSpPr/>
          <p:nvPr/>
        </p:nvSpPr>
        <p:spPr>
          <a:xfrm>
            <a:off x="1389888" y="1664208"/>
            <a:ext cx="4297680" cy="219456"/>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Scope definition settled in leadership working session — every item in or out, documented</a:t>
            </a:r>
            <a:endParaRPr lang="en-US" sz="800" dirty="0"/>
          </a:p>
        </p:txBody>
      </p:sp>
      <p:sp>
        <p:nvSpPr>
          <p:cNvPr id="15" name="Text 13"/>
          <p:cNvSpPr/>
          <p:nvPr/>
        </p:nvSpPr>
        <p:spPr>
          <a:xfrm>
            <a:off x="5724144" y="1664208"/>
            <a:ext cx="2468880" cy="219456"/>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CTO (chair), CEO (decision authority)</a:t>
            </a:r>
            <a:endParaRPr lang="en-US" sz="750" dirty="0"/>
          </a:p>
        </p:txBody>
      </p:sp>
      <p:sp>
        <p:nvSpPr>
          <p:cNvPr id="16" name="Shape 14"/>
          <p:cNvSpPr/>
          <p:nvPr/>
        </p:nvSpPr>
        <p:spPr>
          <a:xfrm>
            <a:off x="8229600" y="1673352"/>
            <a:ext cx="640080" cy="182880"/>
          </a:xfrm>
          <a:prstGeom prst="rect">
            <a:avLst/>
          </a:prstGeom>
          <a:solidFill>
            <a:srgbClr val="DC2626"/>
          </a:solidFill>
          <a:ln w="12700">
            <a:solidFill>
              <a:srgbClr val="DC2626"/>
            </a:solidFill>
            <a:prstDash val="solid"/>
          </a:ln>
        </p:spPr>
      </p:sp>
      <p:sp>
        <p:nvSpPr>
          <p:cNvPr id="17" name="Text 15"/>
          <p:cNvSpPr/>
          <p:nvPr/>
        </p:nvSpPr>
        <p:spPr>
          <a:xfrm>
            <a:off x="8229600" y="1673352"/>
            <a:ext cx="640080" cy="182880"/>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Gate</a:t>
            </a:r>
            <a:endParaRPr lang="en-US" sz="650" dirty="0"/>
          </a:p>
        </p:txBody>
      </p:sp>
      <p:sp>
        <p:nvSpPr>
          <p:cNvPr id="18" name="Shape 16"/>
          <p:cNvSpPr/>
          <p:nvPr/>
        </p:nvSpPr>
        <p:spPr>
          <a:xfrm>
            <a:off x="256032" y="1920240"/>
            <a:ext cx="8631936" cy="274320"/>
          </a:xfrm>
          <a:prstGeom prst="rect">
            <a:avLst/>
          </a:prstGeom>
          <a:solidFill>
            <a:srgbClr val="F8FAFB"/>
          </a:solidFill>
          <a:ln w="6350">
            <a:solidFill>
              <a:srgbClr val="E2E8F0"/>
            </a:solidFill>
            <a:prstDash val="solid"/>
          </a:ln>
        </p:spPr>
      </p:sp>
      <p:sp>
        <p:nvSpPr>
          <p:cNvPr id="19" name="Text 17"/>
          <p:cNvSpPr/>
          <p:nvPr/>
        </p:nvSpPr>
        <p:spPr>
          <a:xfrm>
            <a:off x="256032" y="1956816"/>
            <a:ext cx="1097280" cy="219456"/>
          </a:xfrm>
          <a:prstGeom prst="rect">
            <a:avLst/>
          </a:prstGeom>
          <a:noFill/>
          <a:ln/>
        </p:spPr>
        <p:txBody>
          <a:bodyPr wrap="square" lIns="0" tIns="0" rIns="0" bIns="0" rtlCol="0" anchor="ctr"/>
          <a:lstStyle/>
          <a:p>
            <a:pPr marL="0" indent="0" algn="l">
              <a:buNone/>
            </a:pPr>
            <a:r>
              <a:rPr lang="en-US" sz="800" b="1" dirty="0">
                <a:solidFill>
                  <a:srgbClr val="DC2626"/>
                </a:solidFill>
                <a:latin typeface="Calibri" pitchFamily="34" charset="0"/>
                <a:ea typeface="Calibri" pitchFamily="34" charset="-122"/>
                <a:cs typeface="Calibri" pitchFamily="34" charset="-120"/>
              </a:rPr>
              <a:t>Within 30 days</a:t>
            </a:r>
            <a:endParaRPr lang="en-US" sz="800" dirty="0"/>
          </a:p>
        </p:txBody>
      </p:sp>
      <p:sp>
        <p:nvSpPr>
          <p:cNvPr id="20" name="Text 18"/>
          <p:cNvSpPr/>
          <p:nvPr/>
        </p:nvSpPr>
        <p:spPr>
          <a:xfrm>
            <a:off x="1389888" y="1956816"/>
            <a:ext cx="4297680" cy="219456"/>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Named business data owners assigned for all major data domains with decision authority</a:t>
            </a:r>
            <a:endParaRPr lang="en-US" sz="800" dirty="0"/>
          </a:p>
        </p:txBody>
      </p:sp>
      <p:sp>
        <p:nvSpPr>
          <p:cNvPr id="21" name="Text 19"/>
          <p:cNvSpPr/>
          <p:nvPr/>
        </p:nvSpPr>
        <p:spPr>
          <a:xfrm>
            <a:off x="5724144" y="1956816"/>
            <a:ext cx="2468880" cy="219456"/>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COO (accountable)</a:t>
            </a:r>
            <a:endParaRPr lang="en-US" sz="750" dirty="0"/>
          </a:p>
        </p:txBody>
      </p:sp>
      <p:sp>
        <p:nvSpPr>
          <p:cNvPr id="22" name="Shape 20"/>
          <p:cNvSpPr/>
          <p:nvPr/>
        </p:nvSpPr>
        <p:spPr>
          <a:xfrm>
            <a:off x="8229600" y="1965960"/>
            <a:ext cx="640080" cy="182880"/>
          </a:xfrm>
          <a:prstGeom prst="rect">
            <a:avLst/>
          </a:prstGeom>
          <a:solidFill>
            <a:srgbClr val="DC2626"/>
          </a:solidFill>
          <a:ln w="12700">
            <a:solidFill>
              <a:srgbClr val="DC2626"/>
            </a:solidFill>
            <a:prstDash val="solid"/>
          </a:ln>
        </p:spPr>
      </p:sp>
      <p:sp>
        <p:nvSpPr>
          <p:cNvPr id="23" name="Text 21"/>
          <p:cNvSpPr/>
          <p:nvPr/>
        </p:nvSpPr>
        <p:spPr>
          <a:xfrm>
            <a:off x="8229600" y="1965960"/>
            <a:ext cx="640080" cy="182880"/>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Gate</a:t>
            </a:r>
            <a:endParaRPr lang="en-US" sz="650" dirty="0"/>
          </a:p>
        </p:txBody>
      </p:sp>
      <p:sp>
        <p:nvSpPr>
          <p:cNvPr id="24" name="Shape 22"/>
          <p:cNvSpPr/>
          <p:nvPr/>
        </p:nvSpPr>
        <p:spPr>
          <a:xfrm>
            <a:off x="256032" y="2212848"/>
            <a:ext cx="8631936" cy="274320"/>
          </a:xfrm>
          <a:prstGeom prst="rect">
            <a:avLst/>
          </a:prstGeom>
          <a:solidFill>
            <a:srgbClr val="FFFFFF"/>
          </a:solidFill>
          <a:ln w="6350">
            <a:solidFill>
              <a:srgbClr val="E2E8F0"/>
            </a:solidFill>
            <a:prstDash val="solid"/>
          </a:ln>
        </p:spPr>
      </p:sp>
      <p:sp>
        <p:nvSpPr>
          <p:cNvPr id="25" name="Text 23"/>
          <p:cNvSpPr/>
          <p:nvPr/>
        </p:nvSpPr>
        <p:spPr>
          <a:xfrm>
            <a:off x="256032" y="2249424"/>
            <a:ext cx="1097280" cy="219456"/>
          </a:xfrm>
          <a:prstGeom prst="rect">
            <a:avLst/>
          </a:prstGeom>
          <a:noFill/>
          <a:ln/>
        </p:spPr>
        <p:txBody>
          <a:bodyPr wrap="square" lIns="0" tIns="0" rIns="0" bIns="0" rtlCol="0" anchor="ctr"/>
          <a:lstStyle/>
          <a:p>
            <a:pPr marL="0" indent="0" algn="l">
              <a:buNone/>
            </a:pPr>
            <a:r>
              <a:rPr lang="en-US" sz="800" b="1" dirty="0">
                <a:solidFill>
                  <a:srgbClr val="DC2626"/>
                </a:solidFill>
                <a:latin typeface="Calibri" pitchFamily="34" charset="0"/>
                <a:ea typeface="Calibri" pitchFamily="34" charset="-122"/>
                <a:cs typeface="Calibri" pitchFamily="34" charset="-120"/>
              </a:rPr>
              <a:t>Within 30 days</a:t>
            </a:r>
            <a:endParaRPr lang="en-US" sz="800" dirty="0"/>
          </a:p>
        </p:txBody>
      </p:sp>
      <p:sp>
        <p:nvSpPr>
          <p:cNvPr id="26" name="Text 24"/>
          <p:cNvSpPr/>
          <p:nvPr/>
        </p:nvSpPr>
        <p:spPr>
          <a:xfrm>
            <a:off x="1389888" y="2249424"/>
            <a:ext cx="4297680" cy="219456"/>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Clinical SME capacity relief explicitly planned and budgeted — backfill identified</a:t>
            </a:r>
            <a:endParaRPr lang="en-US" sz="800" dirty="0"/>
          </a:p>
        </p:txBody>
      </p:sp>
      <p:sp>
        <p:nvSpPr>
          <p:cNvPr id="27" name="Text 25"/>
          <p:cNvSpPr/>
          <p:nvPr/>
        </p:nvSpPr>
        <p:spPr>
          <a:xfrm>
            <a:off x="5724144" y="2249424"/>
            <a:ext cx="2468880" cy="219456"/>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COO / CFO</a:t>
            </a:r>
            <a:endParaRPr lang="en-US" sz="750" dirty="0"/>
          </a:p>
        </p:txBody>
      </p:sp>
      <p:sp>
        <p:nvSpPr>
          <p:cNvPr id="28" name="Shape 26"/>
          <p:cNvSpPr/>
          <p:nvPr/>
        </p:nvSpPr>
        <p:spPr>
          <a:xfrm>
            <a:off x="8229600" y="2258568"/>
            <a:ext cx="640080" cy="182880"/>
          </a:xfrm>
          <a:prstGeom prst="rect">
            <a:avLst/>
          </a:prstGeom>
          <a:solidFill>
            <a:srgbClr val="DC2626"/>
          </a:solidFill>
          <a:ln w="12700">
            <a:solidFill>
              <a:srgbClr val="DC2626"/>
            </a:solidFill>
            <a:prstDash val="solid"/>
          </a:ln>
        </p:spPr>
      </p:sp>
      <p:sp>
        <p:nvSpPr>
          <p:cNvPr id="29" name="Text 27"/>
          <p:cNvSpPr/>
          <p:nvPr/>
        </p:nvSpPr>
        <p:spPr>
          <a:xfrm>
            <a:off x="8229600" y="2258568"/>
            <a:ext cx="640080" cy="182880"/>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Gate</a:t>
            </a:r>
            <a:endParaRPr lang="en-US" sz="650" dirty="0"/>
          </a:p>
        </p:txBody>
      </p:sp>
      <p:sp>
        <p:nvSpPr>
          <p:cNvPr id="30" name="Shape 28"/>
          <p:cNvSpPr/>
          <p:nvPr/>
        </p:nvSpPr>
        <p:spPr>
          <a:xfrm>
            <a:off x="256032" y="2542032"/>
            <a:ext cx="8631936" cy="201168"/>
          </a:xfrm>
          <a:prstGeom prst="rect">
            <a:avLst/>
          </a:prstGeom>
          <a:solidFill>
            <a:srgbClr val="EA580C"/>
          </a:solidFill>
          <a:ln w="12700">
            <a:solidFill>
              <a:srgbClr val="EA580C"/>
            </a:solidFill>
            <a:prstDash val="solid"/>
          </a:ln>
        </p:spPr>
      </p:sp>
      <p:sp>
        <p:nvSpPr>
          <p:cNvPr id="31" name="Text 29"/>
          <p:cNvSpPr/>
          <p:nvPr/>
        </p:nvSpPr>
        <p:spPr>
          <a:xfrm>
            <a:off x="347472" y="2542032"/>
            <a:ext cx="8412480" cy="201168"/>
          </a:xfrm>
          <a:prstGeom prst="rect">
            <a:avLst/>
          </a:prstGeom>
          <a:noFill/>
          <a:ln/>
        </p:spPr>
        <p:txBody>
          <a:bodyPr wrap="square" lIns="0" tIns="0" rIns="0" bIns="0" rtlCol="0" anchor="ctr"/>
          <a:lstStyle/>
          <a:p>
            <a:pPr marL="0" indent="0" algn="l">
              <a:buNone/>
            </a:pPr>
            <a:r>
              <a:rPr lang="en-US" sz="800" b="1" dirty="0">
                <a:solidFill>
                  <a:srgbClr val="FFFFFF"/>
                </a:solidFill>
                <a:latin typeface="Calibri" pitchFamily="34" charset="0"/>
                <a:ea typeface="Calibri" pitchFamily="34" charset="-122"/>
                <a:cs typeface="Calibri" pitchFamily="34" charset="-120"/>
              </a:rPr>
              <a:t>BAND 2 — RISK REDUCTION PREREQUISITES   |   Must be completed before SI sprint planning locks assumptions</a:t>
            </a:r>
            <a:endParaRPr lang="en-US" sz="800" dirty="0"/>
          </a:p>
        </p:txBody>
      </p:sp>
      <p:sp>
        <p:nvSpPr>
          <p:cNvPr id="32" name="Shape 30"/>
          <p:cNvSpPr/>
          <p:nvPr/>
        </p:nvSpPr>
        <p:spPr>
          <a:xfrm>
            <a:off x="256032" y="2779776"/>
            <a:ext cx="8631936" cy="256032"/>
          </a:xfrm>
          <a:prstGeom prst="rect">
            <a:avLst/>
          </a:prstGeom>
          <a:solidFill>
            <a:srgbClr val="FFFFFF"/>
          </a:solidFill>
          <a:ln w="6350">
            <a:solidFill>
              <a:srgbClr val="E2E8F0"/>
            </a:solidFill>
            <a:prstDash val="solid"/>
          </a:ln>
        </p:spPr>
      </p:sp>
      <p:sp>
        <p:nvSpPr>
          <p:cNvPr id="33" name="Text 31"/>
          <p:cNvSpPr/>
          <p:nvPr/>
        </p:nvSpPr>
        <p:spPr>
          <a:xfrm>
            <a:off x="256032" y="2816352"/>
            <a:ext cx="1097280" cy="201168"/>
          </a:xfrm>
          <a:prstGeom prst="rect">
            <a:avLst/>
          </a:prstGeom>
          <a:noFill/>
          <a:ln/>
        </p:spPr>
        <p:txBody>
          <a:bodyPr wrap="square" lIns="0" tIns="0" rIns="0" bIns="0" rtlCol="0" anchor="ctr"/>
          <a:lstStyle/>
          <a:p>
            <a:pPr marL="0" indent="0" algn="l">
              <a:buNone/>
            </a:pPr>
            <a:r>
              <a:rPr lang="en-US" sz="800" b="1" dirty="0">
                <a:solidFill>
                  <a:srgbClr val="EA580C"/>
                </a:solidFill>
                <a:latin typeface="Calibri" pitchFamily="34" charset="0"/>
                <a:ea typeface="Calibri" pitchFamily="34" charset="-122"/>
                <a:cs typeface="Calibri" pitchFamily="34" charset="-120"/>
              </a:rPr>
              <a:t>Within 45 days</a:t>
            </a:r>
            <a:endParaRPr lang="en-US" sz="800" dirty="0"/>
          </a:p>
        </p:txBody>
      </p:sp>
      <p:sp>
        <p:nvSpPr>
          <p:cNvPr id="34" name="Text 32"/>
          <p:cNvSpPr/>
          <p:nvPr/>
        </p:nvSpPr>
        <p:spPr>
          <a:xfrm>
            <a:off x="1389888" y="2816352"/>
            <a:ext cx="4297680" cy="201168"/>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Data architecture gap assessment completed against Epic data model</a:t>
            </a:r>
            <a:endParaRPr lang="en-US" sz="800" dirty="0"/>
          </a:p>
        </p:txBody>
      </p:sp>
      <p:sp>
        <p:nvSpPr>
          <p:cNvPr id="35" name="Text 33"/>
          <p:cNvSpPr/>
          <p:nvPr/>
        </p:nvSpPr>
        <p:spPr>
          <a:xfrm>
            <a:off x="5724144" y="2816352"/>
            <a:ext cx="2468880" cy="201168"/>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CTO / Data Lead / SI</a:t>
            </a:r>
            <a:endParaRPr lang="en-US" sz="750" dirty="0"/>
          </a:p>
        </p:txBody>
      </p:sp>
      <p:sp>
        <p:nvSpPr>
          <p:cNvPr id="36" name="Shape 34"/>
          <p:cNvSpPr/>
          <p:nvPr/>
        </p:nvSpPr>
        <p:spPr>
          <a:xfrm>
            <a:off x="8229600" y="2825496"/>
            <a:ext cx="640080" cy="164592"/>
          </a:xfrm>
          <a:prstGeom prst="rect">
            <a:avLst/>
          </a:prstGeom>
          <a:solidFill>
            <a:srgbClr val="EA580C"/>
          </a:solidFill>
          <a:ln w="12700">
            <a:solidFill>
              <a:srgbClr val="EA580C"/>
            </a:solidFill>
            <a:prstDash val="solid"/>
          </a:ln>
        </p:spPr>
      </p:sp>
      <p:sp>
        <p:nvSpPr>
          <p:cNvPr id="37" name="Text 35"/>
          <p:cNvSpPr/>
          <p:nvPr/>
        </p:nvSpPr>
        <p:spPr>
          <a:xfrm>
            <a:off x="8229600" y="2825496"/>
            <a:ext cx="640080" cy="164592"/>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Req'd</a:t>
            </a:r>
            <a:endParaRPr lang="en-US" sz="650" dirty="0"/>
          </a:p>
        </p:txBody>
      </p:sp>
      <p:sp>
        <p:nvSpPr>
          <p:cNvPr id="38" name="Shape 36"/>
          <p:cNvSpPr/>
          <p:nvPr/>
        </p:nvSpPr>
        <p:spPr>
          <a:xfrm>
            <a:off x="256032" y="3054096"/>
            <a:ext cx="8631936" cy="256032"/>
          </a:xfrm>
          <a:prstGeom prst="rect">
            <a:avLst/>
          </a:prstGeom>
          <a:solidFill>
            <a:srgbClr val="F8FAFB"/>
          </a:solidFill>
          <a:ln w="6350">
            <a:solidFill>
              <a:srgbClr val="E2E8F0"/>
            </a:solidFill>
            <a:prstDash val="solid"/>
          </a:ln>
        </p:spPr>
      </p:sp>
      <p:sp>
        <p:nvSpPr>
          <p:cNvPr id="39" name="Text 37"/>
          <p:cNvSpPr/>
          <p:nvPr/>
        </p:nvSpPr>
        <p:spPr>
          <a:xfrm>
            <a:off x="256032" y="3090672"/>
            <a:ext cx="1097280" cy="201168"/>
          </a:xfrm>
          <a:prstGeom prst="rect">
            <a:avLst/>
          </a:prstGeom>
          <a:noFill/>
          <a:ln/>
        </p:spPr>
        <p:txBody>
          <a:bodyPr wrap="square" lIns="0" tIns="0" rIns="0" bIns="0" rtlCol="0" anchor="ctr"/>
          <a:lstStyle/>
          <a:p>
            <a:pPr marL="0" indent="0" algn="l">
              <a:buNone/>
            </a:pPr>
            <a:r>
              <a:rPr lang="en-US" sz="800" b="1" dirty="0">
                <a:solidFill>
                  <a:srgbClr val="EA580C"/>
                </a:solidFill>
                <a:latin typeface="Calibri" pitchFamily="34" charset="0"/>
                <a:ea typeface="Calibri" pitchFamily="34" charset="-122"/>
                <a:cs typeface="Calibri" pitchFamily="34" charset="-120"/>
              </a:rPr>
              <a:t>Within 60 days</a:t>
            </a:r>
            <a:endParaRPr lang="en-US" sz="800" dirty="0"/>
          </a:p>
        </p:txBody>
      </p:sp>
      <p:sp>
        <p:nvSpPr>
          <p:cNvPr id="40" name="Text 38"/>
          <p:cNvSpPr/>
          <p:nvPr/>
        </p:nvSpPr>
        <p:spPr>
          <a:xfrm>
            <a:off x="1389888" y="3090672"/>
            <a:ext cx="4297680" cy="201168"/>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Fast-track decision mechanism with named owners and 48-hour SLA operational</a:t>
            </a:r>
            <a:endParaRPr lang="en-US" sz="800" dirty="0"/>
          </a:p>
        </p:txBody>
      </p:sp>
      <p:sp>
        <p:nvSpPr>
          <p:cNvPr id="41" name="Text 39"/>
          <p:cNvSpPr/>
          <p:nvPr/>
        </p:nvSpPr>
        <p:spPr>
          <a:xfrm>
            <a:off x="5724144" y="3090672"/>
            <a:ext cx="2468880" cy="201168"/>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Program Director</a:t>
            </a:r>
            <a:endParaRPr lang="en-US" sz="750" dirty="0"/>
          </a:p>
        </p:txBody>
      </p:sp>
      <p:sp>
        <p:nvSpPr>
          <p:cNvPr id="42" name="Shape 40"/>
          <p:cNvSpPr/>
          <p:nvPr/>
        </p:nvSpPr>
        <p:spPr>
          <a:xfrm>
            <a:off x="8229600" y="3099816"/>
            <a:ext cx="640080" cy="164592"/>
          </a:xfrm>
          <a:prstGeom prst="rect">
            <a:avLst/>
          </a:prstGeom>
          <a:solidFill>
            <a:srgbClr val="EA580C"/>
          </a:solidFill>
          <a:ln w="12700">
            <a:solidFill>
              <a:srgbClr val="EA580C"/>
            </a:solidFill>
            <a:prstDash val="solid"/>
          </a:ln>
        </p:spPr>
      </p:sp>
      <p:sp>
        <p:nvSpPr>
          <p:cNvPr id="43" name="Text 41"/>
          <p:cNvSpPr/>
          <p:nvPr/>
        </p:nvSpPr>
        <p:spPr>
          <a:xfrm>
            <a:off x="8229600" y="3099816"/>
            <a:ext cx="640080" cy="164592"/>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Req'd</a:t>
            </a:r>
            <a:endParaRPr lang="en-US" sz="650" dirty="0"/>
          </a:p>
        </p:txBody>
      </p:sp>
      <p:sp>
        <p:nvSpPr>
          <p:cNvPr id="44" name="Shape 42"/>
          <p:cNvSpPr/>
          <p:nvPr/>
        </p:nvSpPr>
        <p:spPr>
          <a:xfrm>
            <a:off x="256032" y="3328416"/>
            <a:ext cx="8631936" cy="256032"/>
          </a:xfrm>
          <a:prstGeom prst="rect">
            <a:avLst/>
          </a:prstGeom>
          <a:solidFill>
            <a:srgbClr val="FFFFFF"/>
          </a:solidFill>
          <a:ln w="6350">
            <a:solidFill>
              <a:srgbClr val="E2E8F0"/>
            </a:solidFill>
            <a:prstDash val="solid"/>
          </a:ln>
        </p:spPr>
      </p:sp>
      <p:sp>
        <p:nvSpPr>
          <p:cNvPr id="45" name="Text 43"/>
          <p:cNvSpPr/>
          <p:nvPr/>
        </p:nvSpPr>
        <p:spPr>
          <a:xfrm>
            <a:off x="256032" y="3364992"/>
            <a:ext cx="1097280" cy="201168"/>
          </a:xfrm>
          <a:prstGeom prst="rect">
            <a:avLst/>
          </a:prstGeom>
          <a:noFill/>
          <a:ln/>
        </p:spPr>
        <p:txBody>
          <a:bodyPr wrap="square" lIns="0" tIns="0" rIns="0" bIns="0" rtlCol="0" anchor="ctr"/>
          <a:lstStyle/>
          <a:p>
            <a:pPr marL="0" indent="0" algn="l">
              <a:buNone/>
            </a:pPr>
            <a:r>
              <a:rPr lang="en-US" sz="800" b="1" dirty="0">
                <a:solidFill>
                  <a:srgbClr val="EA580C"/>
                </a:solidFill>
                <a:latin typeface="Calibri" pitchFamily="34" charset="0"/>
                <a:ea typeface="Calibri" pitchFamily="34" charset="-122"/>
                <a:cs typeface="Calibri" pitchFamily="34" charset="-120"/>
              </a:rPr>
              <a:t>Month 3</a:t>
            </a:r>
            <a:endParaRPr lang="en-US" sz="800" dirty="0"/>
          </a:p>
        </p:txBody>
      </p:sp>
      <p:sp>
        <p:nvSpPr>
          <p:cNvPr id="46" name="Text 44"/>
          <p:cNvSpPr/>
          <p:nvPr/>
        </p:nvSpPr>
        <p:spPr>
          <a:xfrm>
            <a:off x="1389888" y="3364992"/>
            <a:ext cx="4297680" cy="201168"/>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Real data migration test completed — results reviewed and plan updated</a:t>
            </a:r>
            <a:endParaRPr lang="en-US" sz="800" dirty="0"/>
          </a:p>
        </p:txBody>
      </p:sp>
      <p:sp>
        <p:nvSpPr>
          <p:cNvPr id="47" name="Text 45"/>
          <p:cNvSpPr/>
          <p:nvPr/>
        </p:nvSpPr>
        <p:spPr>
          <a:xfrm>
            <a:off x="5724144" y="3364992"/>
            <a:ext cx="2468880" cy="201168"/>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Data Owners / SI</a:t>
            </a:r>
            <a:endParaRPr lang="en-US" sz="750" dirty="0"/>
          </a:p>
        </p:txBody>
      </p:sp>
      <p:sp>
        <p:nvSpPr>
          <p:cNvPr id="48" name="Shape 46"/>
          <p:cNvSpPr/>
          <p:nvPr/>
        </p:nvSpPr>
        <p:spPr>
          <a:xfrm>
            <a:off x="8229600" y="3374136"/>
            <a:ext cx="640080" cy="164592"/>
          </a:xfrm>
          <a:prstGeom prst="rect">
            <a:avLst/>
          </a:prstGeom>
          <a:solidFill>
            <a:srgbClr val="EA580C"/>
          </a:solidFill>
          <a:ln w="12700">
            <a:solidFill>
              <a:srgbClr val="EA580C"/>
            </a:solidFill>
            <a:prstDash val="solid"/>
          </a:ln>
        </p:spPr>
      </p:sp>
      <p:sp>
        <p:nvSpPr>
          <p:cNvPr id="49" name="Text 47"/>
          <p:cNvSpPr/>
          <p:nvPr/>
        </p:nvSpPr>
        <p:spPr>
          <a:xfrm>
            <a:off x="8229600" y="3374136"/>
            <a:ext cx="640080" cy="164592"/>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Req'd</a:t>
            </a:r>
            <a:endParaRPr lang="en-US" sz="650" dirty="0"/>
          </a:p>
        </p:txBody>
      </p:sp>
      <p:sp>
        <p:nvSpPr>
          <p:cNvPr id="50" name="Shape 48"/>
          <p:cNvSpPr/>
          <p:nvPr/>
        </p:nvSpPr>
        <p:spPr>
          <a:xfrm>
            <a:off x="256032" y="3602736"/>
            <a:ext cx="8631936" cy="256032"/>
          </a:xfrm>
          <a:prstGeom prst="rect">
            <a:avLst/>
          </a:prstGeom>
          <a:solidFill>
            <a:srgbClr val="F8FAFB"/>
          </a:solidFill>
          <a:ln w="6350">
            <a:solidFill>
              <a:srgbClr val="E2E8F0"/>
            </a:solidFill>
            <a:prstDash val="solid"/>
          </a:ln>
        </p:spPr>
      </p:sp>
      <p:sp>
        <p:nvSpPr>
          <p:cNvPr id="51" name="Text 49"/>
          <p:cNvSpPr/>
          <p:nvPr/>
        </p:nvSpPr>
        <p:spPr>
          <a:xfrm>
            <a:off x="256032" y="3639312"/>
            <a:ext cx="1097280" cy="201168"/>
          </a:xfrm>
          <a:prstGeom prst="rect">
            <a:avLst/>
          </a:prstGeom>
          <a:noFill/>
          <a:ln/>
        </p:spPr>
        <p:txBody>
          <a:bodyPr wrap="square" lIns="0" tIns="0" rIns="0" bIns="0" rtlCol="0" anchor="ctr"/>
          <a:lstStyle/>
          <a:p>
            <a:pPr marL="0" indent="0" algn="l">
              <a:buNone/>
            </a:pPr>
            <a:r>
              <a:rPr lang="en-US" sz="800" b="1" dirty="0">
                <a:solidFill>
                  <a:srgbClr val="EA580C"/>
                </a:solidFill>
                <a:latin typeface="Calibri" pitchFamily="34" charset="0"/>
                <a:ea typeface="Calibri" pitchFamily="34" charset="-122"/>
                <a:cs typeface="Calibri" pitchFamily="34" charset="-120"/>
              </a:rPr>
              <a:t>Month 4</a:t>
            </a:r>
            <a:endParaRPr lang="en-US" sz="800" dirty="0"/>
          </a:p>
        </p:txBody>
      </p:sp>
      <p:sp>
        <p:nvSpPr>
          <p:cNvPr id="52" name="Text 50"/>
          <p:cNvSpPr/>
          <p:nvPr/>
        </p:nvSpPr>
        <p:spPr>
          <a:xfrm>
            <a:off x="1389888" y="3639312"/>
            <a:ext cx="4297680" cy="201168"/>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End-to-end test scenarios defined with named clinical process owners</a:t>
            </a:r>
            <a:endParaRPr lang="en-US" sz="800" dirty="0"/>
          </a:p>
        </p:txBody>
      </p:sp>
      <p:sp>
        <p:nvSpPr>
          <p:cNvPr id="53" name="Text 51"/>
          <p:cNvSpPr/>
          <p:nvPr/>
        </p:nvSpPr>
        <p:spPr>
          <a:xfrm>
            <a:off x="5724144" y="3639312"/>
            <a:ext cx="2468880" cy="201168"/>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Clinical Leads / IT</a:t>
            </a:r>
            <a:endParaRPr lang="en-US" sz="750" dirty="0"/>
          </a:p>
        </p:txBody>
      </p:sp>
      <p:sp>
        <p:nvSpPr>
          <p:cNvPr id="54" name="Shape 52"/>
          <p:cNvSpPr/>
          <p:nvPr/>
        </p:nvSpPr>
        <p:spPr>
          <a:xfrm>
            <a:off x="8229600" y="3648456"/>
            <a:ext cx="640080" cy="164592"/>
          </a:xfrm>
          <a:prstGeom prst="rect">
            <a:avLst/>
          </a:prstGeom>
          <a:solidFill>
            <a:srgbClr val="EA580C"/>
          </a:solidFill>
          <a:ln w="12700">
            <a:solidFill>
              <a:srgbClr val="EA580C"/>
            </a:solidFill>
            <a:prstDash val="solid"/>
          </a:ln>
        </p:spPr>
      </p:sp>
      <p:sp>
        <p:nvSpPr>
          <p:cNvPr id="55" name="Text 53"/>
          <p:cNvSpPr/>
          <p:nvPr/>
        </p:nvSpPr>
        <p:spPr>
          <a:xfrm>
            <a:off x="8229600" y="3648456"/>
            <a:ext cx="640080" cy="164592"/>
          </a:xfrm>
          <a:prstGeom prst="rect">
            <a:avLst/>
          </a:prstGeom>
          <a:noFill/>
          <a:ln/>
        </p:spPr>
        <p:txBody>
          <a:bodyPr wrap="square" lIns="0" tIns="0" rIns="0" bIns="0" rtlCol="0" anchor="ctr"/>
          <a:lstStyle/>
          <a:p>
            <a:pPr marL="0" indent="0" algn="ctr">
              <a:buNone/>
            </a:pPr>
            <a:r>
              <a:rPr lang="en-US" sz="650" b="1" dirty="0">
                <a:solidFill>
                  <a:srgbClr val="FFFFFF"/>
                </a:solidFill>
                <a:latin typeface="Calibri" pitchFamily="34" charset="0"/>
                <a:ea typeface="Calibri" pitchFamily="34" charset="-122"/>
                <a:cs typeface="Calibri" pitchFamily="34" charset="-120"/>
              </a:rPr>
              <a:t>Req'd</a:t>
            </a:r>
            <a:endParaRPr lang="en-US" sz="650" dirty="0"/>
          </a:p>
        </p:txBody>
      </p:sp>
      <p:sp>
        <p:nvSpPr>
          <p:cNvPr id="56" name="Shape 54"/>
          <p:cNvSpPr/>
          <p:nvPr/>
        </p:nvSpPr>
        <p:spPr>
          <a:xfrm>
            <a:off x="256032" y="3913632"/>
            <a:ext cx="8631936" cy="201168"/>
          </a:xfrm>
          <a:prstGeom prst="rect">
            <a:avLst/>
          </a:prstGeom>
          <a:solidFill>
            <a:srgbClr val="16A34A"/>
          </a:solidFill>
          <a:ln w="12700">
            <a:solidFill>
              <a:srgbClr val="16A34A"/>
            </a:solidFill>
            <a:prstDash val="solid"/>
          </a:ln>
        </p:spPr>
      </p:sp>
      <p:sp>
        <p:nvSpPr>
          <p:cNvPr id="57" name="Text 55"/>
          <p:cNvSpPr/>
          <p:nvPr/>
        </p:nvSpPr>
        <p:spPr>
          <a:xfrm>
            <a:off x="347472" y="3913632"/>
            <a:ext cx="8412480" cy="201168"/>
          </a:xfrm>
          <a:prstGeom prst="rect">
            <a:avLst/>
          </a:prstGeom>
          <a:noFill/>
          <a:ln/>
        </p:spPr>
        <p:txBody>
          <a:bodyPr wrap="square" lIns="0" tIns="0" rIns="0" bIns="0" rtlCol="0" anchor="ctr"/>
          <a:lstStyle/>
          <a:p>
            <a:pPr marL="0" indent="0" algn="l">
              <a:buNone/>
            </a:pPr>
            <a:r>
              <a:rPr lang="en-US" sz="800" b="1" dirty="0">
                <a:solidFill>
                  <a:srgbClr val="FFFFFF"/>
                </a:solidFill>
                <a:latin typeface="Calibri" pitchFamily="34" charset="0"/>
                <a:ea typeface="Calibri" pitchFamily="34" charset="-122"/>
                <a:cs typeface="Calibri" pitchFamily="34" charset="-120"/>
              </a:rPr>
              <a:t>BAND 3 — EXECUTION CONTROLS   |   Operate continuously once the project is running</a:t>
            </a:r>
            <a:endParaRPr lang="en-US" sz="800" dirty="0"/>
          </a:p>
        </p:txBody>
      </p:sp>
      <p:sp>
        <p:nvSpPr>
          <p:cNvPr id="58" name="Shape 56"/>
          <p:cNvSpPr/>
          <p:nvPr/>
        </p:nvSpPr>
        <p:spPr>
          <a:xfrm>
            <a:off x="256032" y="4151376"/>
            <a:ext cx="8631936" cy="256032"/>
          </a:xfrm>
          <a:prstGeom prst="rect">
            <a:avLst/>
          </a:prstGeom>
          <a:solidFill>
            <a:srgbClr val="FFFFFF"/>
          </a:solidFill>
          <a:ln w="6350">
            <a:solidFill>
              <a:srgbClr val="E2E8F0"/>
            </a:solidFill>
            <a:prstDash val="solid"/>
          </a:ln>
        </p:spPr>
      </p:sp>
      <p:sp>
        <p:nvSpPr>
          <p:cNvPr id="59" name="Text 57"/>
          <p:cNvSpPr/>
          <p:nvPr/>
        </p:nvSpPr>
        <p:spPr>
          <a:xfrm>
            <a:off x="256032" y="4187952"/>
            <a:ext cx="1097280" cy="201168"/>
          </a:xfrm>
          <a:prstGeom prst="rect">
            <a:avLst/>
          </a:prstGeom>
          <a:noFill/>
          <a:ln/>
        </p:spPr>
        <p:txBody>
          <a:bodyPr wrap="square" lIns="0" tIns="0" rIns="0" bIns="0" rtlCol="0" anchor="ctr"/>
          <a:lstStyle/>
          <a:p>
            <a:pPr marL="0" indent="0" algn="l">
              <a:buNone/>
            </a:pPr>
            <a:r>
              <a:rPr lang="en-US" sz="800" b="1" dirty="0">
                <a:solidFill>
                  <a:srgbClr val="16A34A"/>
                </a:solidFill>
                <a:latin typeface="Calibri" pitchFamily="34" charset="0"/>
                <a:ea typeface="Calibri" pitchFamily="34" charset="-122"/>
                <a:cs typeface="Calibri" pitchFamily="34" charset="-120"/>
              </a:rPr>
              <a:t>Month 6</a:t>
            </a:r>
            <a:endParaRPr lang="en-US" sz="800" dirty="0"/>
          </a:p>
        </p:txBody>
      </p:sp>
      <p:sp>
        <p:nvSpPr>
          <p:cNvPr id="60" name="Text 58"/>
          <p:cNvSpPr/>
          <p:nvPr/>
        </p:nvSpPr>
        <p:spPr>
          <a:xfrm>
            <a:off x="1389888" y="4187952"/>
            <a:ext cx="4297680" cy="201168"/>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Cutover rehearsal completed — governance for go/no-go decision formally defined</a:t>
            </a:r>
            <a:endParaRPr lang="en-US" sz="800" dirty="0"/>
          </a:p>
        </p:txBody>
      </p:sp>
      <p:sp>
        <p:nvSpPr>
          <p:cNvPr id="61" name="Text 59"/>
          <p:cNvSpPr/>
          <p:nvPr/>
        </p:nvSpPr>
        <p:spPr>
          <a:xfrm>
            <a:off x="5724144" y="4187952"/>
            <a:ext cx="2468880" cy="201168"/>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Program Director / CEO</a:t>
            </a:r>
            <a:endParaRPr lang="en-US" sz="750" dirty="0"/>
          </a:p>
        </p:txBody>
      </p:sp>
      <p:sp>
        <p:nvSpPr>
          <p:cNvPr id="62" name="Shape 60"/>
          <p:cNvSpPr/>
          <p:nvPr/>
        </p:nvSpPr>
        <p:spPr>
          <a:xfrm>
            <a:off x="8229600" y="4197096"/>
            <a:ext cx="640080" cy="164592"/>
          </a:xfrm>
          <a:prstGeom prst="rect">
            <a:avLst/>
          </a:prstGeom>
          <a:solidFill>
            <a:srgbClr val="16A34A"/>
          </a:solidFill>
          <a:ln w="12700">
            <a:solidFill>
              <a:srgbClr val="16A34A"/>
            </a:solidFill>
            <a:prstDash val="solid"/>
          </a:ln>
        </p:spPr>
      </p:sp>
      <p:sp>
        <p:nvSpPr>
          <p:cNvPr id="63" name="Text 61"/>
          <p:cNvSpPr/>
          <p:nvPr/>
        </p:nvSpPr>
        <p:spPr>
          <a:xfrm>
            <a:off x="8229600" y="4197096"/>
            <a:ext cx="640080" cy="164592"/>
          </a:xfrm>
          <a:prstGeom prst="rect">
            <a:avLst/>
          </a:prstGeom>
          <a:noFill/>
          <a:ln/>
        </p:spPr>
        <p:txBody>
          <a:bodyPr wrap="square" lIns="0" tIns="0" rIns="0" bIns="0" rtlCol="0" anchor="ctr"/>
          <a:lstStyle/>
          <a:p>
            <a:pPr marL="0" indent="0" algn="ctr">
              <a:buNone/>
            </a:pPr>
            <a:r>
              <a:rPr lang="en-US" sz="600" b="1" dirty="0">
                <a:solidFill>
                  <a:srgbClr val="FFFFFF"/>
                </a:solidFill>
                <a:latin typeface="Calibri" pitchFamily="34" charset="0"/>
                <a:ea typeface="Calibri" pitchFamily="34" charset="-122"/>
                <a:cs typeface="Calibri" pitchFamily="34" charset="-120"/>
              </a:rPr>
              <a:t>Ongoing</a:t>
            </a:r>
            <a:endParaRPr lang="en-US" sz="600" dirty="0"/>
          </a:p>
        </p:txBody>
      </p:sp>
      <p:sp>
        <p:nvSpPr>
          <p:cNvPr id="64" name="Shape 62"/>
          <p:cNvSpPr/>
          <p:nvPr/>
        </p:nvSpPr>
        <p:spPr>
          <a:xfrm>
            <a:off x="256032" y="4425696"/>
            <a:ext cx="8631936" cy="256032"/>
          </a:xfrm>
          <a:prstGeom prst="rect">
            <a:avLst/>
          </a:prstGeom>
          <a:solidFill>
            <a:srgbClr val="F8FAFB"/>
          </a:solidFill>
          <a:ln w="6350">
            <a:solidFill>
              <a:srgbClr val="E2E8F0"/>
            </a:solidFill>
            <a:prstDash val="solid"/>
          </a:ln>
        </p:spPr>
      </p:sp>
      <p:sp>
        <p:nvSpPr>
          <p:cNvPr id="65" name="Text 63"/>
          <p:cNvSpPr/>
          <p:nvPr/>
        </p:nvSpPr>
        <p:spPr>
          <a:xfrm>
            <a:off x="256032" y="4462272"/>
            <a:ext cx="1097280" cy="201168"/>
          </a:xfrm>
          <a:prstGeom prst="rect">
            <a:avLst/>
          </a:prstGeom>
          <a:noFill/>
          <a:ln/>
        </p:spPr>
        <p:txBody>
          <a:bodyPr wrap="square" lIns="0" tIns="0" rIns="0" bIns="0" rtlCol="0" anchor="ctr"/>
          <a:lstStyle/>
          <a:p>
            <a:pPr marL="0" indent="0" algn="l">
              <a:buNone/>
            </a:pPr>
            <a:r>
              <a:rPr lang="en-US" sz="800" b="1" dirty="0">
                <a:solidFill>
                  <a:srgbClr val="16A34A"/>
                </a:solidFill>
                <a:latin typeface="Calibri" pitchFamily="34" charset="0"/>
                <a:ea typeface="Calibri" pitchFamily="34" charset="-122"/>
                <a:cs typeface="Calibri" pitchFamily="34" charset="-120"/>
              </a:rPr>
              <a:t>Ongoing</a:t>
            </a:r>
            <a:endParaRPr lang="en-US" sz="800" dirty="0"/>
          </a:p>
        </p:txBody>
      </p:sp>
      <p:sp>
        <p:nvSpPr>
          <p:cNvPr id="66" name="Text 64"/>
          <p:cNvSpPr/>
          <p:nvPr/>
        </p:nvSpPr>
        <p:spPr>
          <a:xfrm>
            <a:off x="1389888" y="4462272"/>
            <a:ext cx="4297680" cy="201168"/>
          </a:xfrm>
          <a:prstGeom prst="rect">
            <a:avLst/>
          </a:prstGeom>
          <a:noFill/>
          <a:ln/>
        </p:spPr>
        <p:txBody>
          <a:bodyPr wrap="square" lIns="0" tIns="0" rIns="0" bIns="0"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Monthly scope discipline review — all informal requests formally evaluated and documented</a:t>
            </a:r>
            <a:endParaRPr lang="en-US" sz="800" dirty="0"/>
          </a:p>
        </p:txBody>
      </p:sp>
      <p:sp>
        <p:nvSpPr>
          <p:cNvPr id="67" name="Text 65"/>
          <p:cNvSpPr/>
          <p:nvPr/>
        </p:nvSpPr>
        <p:spPr>
          <a:xfrm>
            <a:off x="5724144" y="4462272"/>
            <a:ext cx="2468880" cy="201168"/>
          </a:xfrm>
          <a:prstGeom prst="rect">
            <a:avLst/>
          </a:prstGeom>
          <a:noFill/>
          <a:ln/>
        </p:spPr>
        <p:txBody>
          <a:bodyPr wrap="square" lIns="0" tIns="0" rIns="0" bIns="0" rtlCol="0" anchor="ctr"/>
          <a:lstStyle/>
          <a:p>
            <a:pPr marL="0" indent="0" algn="l">
              <a:buNone/>
            </a:pPr>
            <a:r>
              <a:rPr lang="en-US" sz="750" dirty="0">
                <a:solidFill>
                  <a:srgbClr val="94A3B8"/>
                </a:solidFill>
                <a:latin typeface="Calibri" pitchFamily="34" charset="0"/>
                <a:ea typeface="Calibri" pitchFamily="34" charset="-122"/>
                <a:cs typeface="Calibri" pitchFamily="34" charset="-120"/>
              </a:rPr>
              <a:t>Program Director / Steering Committee</a:t>
            </a:r>
            <a:endParaRPr lang="en-US" sz="750" dirty="0"/>
          </a:p>
        </p:txBody>
      </p:sp>
      <p:sp>
        <p:nvSpPr>
          <p:cNvPr id="68" name="Shape 66"/>
          <p:cNvSpPr/>
          <p:nvPr/>
        </p:nvSpPr>
        <p:spPr>
          <a:xfrm>
            <a:off x="8229600" y="4471416"/>
            <a:ext cx="640080" cy="164592"/>
          </a:xfrm>
          <a:prstGeom prst="rect">
            <a:avLst/>
          </a:prstGeom>
          <a:solidFill>
            <a:srgbClr val="16A34A"/>
          </a:solidFill>
          <a:ln w="12700">
            <a:solidFill>
              <a:srgbClr val="16A34A"/>
            </a:solidFill>
            <a:prstDash val="solid"/>
          </a:ln>
        </p:spPr>
      </p:sp>
      <p:sp>
        <p:nvSpPr>
          <p:cNvPr id="69" name="Text 67"/>
          <p:cNvSpPr/>
          <p:nvPr/>
        </p:nvSpPr>
        <p:spPr>
          <a:xfrm>
            <a:off x="8229600" y="4471416"/>
            <a:ext cx="640080" cy="164592"/>
          </a:xfrm>
          <a:prstGeom prst="rect">
            <a:avLst/>
          </a:prstGeom>
          <a:noFill/>
          <a:ln/>
        </p:spPr>
        <p:txBody>
          <a:bodyPr wrap="square" lIns="0" tIns="0" rIns="0" bIns="0" rtlCol="0" anchor="ctr"/>
          <a:lstStyle/>
          <a:p>
            <a:pPr marL="0" indent="0" algn="ctr">
              <a:buNone/>
            </a:pPr>
            <a:r>
              <a:rPr lang="en-US" sz="600" b="1" dirty="0">
                <a:solidFill>
                  <a:srgbClr val="FFFFFF"/>
                </a:solidFill>
                <a:latin typeface="Calibri" pitchFamily="34" charset="0"/>
                <a:ea typeface="Calibri" pitchFamily="34" charset="-122"/>
                <a:cs typeface="Calibri" pitchFamily="34" charset="-120"/>
              </a:rPr>
              <a:t>Ongoing</a:t>
            </a:r>
            <a:endParaRPr lang="en-US" sz="600" dirty="0"/>
          </a:p>
        </p:txBody>
      </p:sp>
      <p:sp>
        <p:nvSpPr>
          <p:cNvPr id="70" name="Shape 68"/>
          <p:cNvSpPr/>
          <p:nvPr/>
        </p:nvSpPr>
        <p:spPr>
          <a:xfrm>
            <a:off x="256032" y="4754880"/>
            <a:ext cx="8631936" cy="274320"/>
          </a:xfrm>
          <a:prstGeom prst="rect">
            <a:avLst/>
          </a:prstGeom>
          <a:solidFill>
            <a:srgbClr val="F1F5F9"/>
          </a:solidFill>
          <a:ln w="12700">
            <a:solidFill>
              <a:srgbClr val="F1F5F9"/>
            </a:solidFill>
            <a:prstDash val="solid"/>
          </a:ln>
        </p:spPr>
      </p:sp>
      <p:sp>
        <p:nvSpPr>
          <p:cNvPr id="71" name="Text 69"/>
          <p:cNvSpPr/>
          <p:nvPr/>
        </p:nvSpPr>
        <p:spPr>
          <a:xfrm>
            <a:off x="347472" y="4791456"/>
            <a:ext cx="8321040" cy="219456"/>
          </a:xfrm>
          <a:prstGeom prst="rect">
            <a:avLst/>
          </a:prstGeom>
          <a:noFill/>
          <a:ln/>
        </p:spPr>
        <p:txBody>
          <a:bodyPr wrap="square" rtlCol="0" anchor="ctr"/>
          <a:lstStyle/>
          <a:p>
            <a:pPr marL="0" indent="0" algn="l">
              <a:buNone/>
            </a:pPr>
            <a:r>
              <a:rPr lang="en-US" sz="800" dirty="0">
                <a:solidFill>
                  <a:srgbClr val="334155"/>
                </a:solidFill>
                <a:latin typeface="Calibri" pitchFamily="34" charset="0"/>
                <a:ea typeface="Calibri" pitchFamily="34" charset="-122"/>
                <a:cs typeface="Calibri" pitchFamily="34" charset="-120"/>
              </a:rPr>
              <a:t>Reassessment trigger: Once Band 1 launch gates are complete, reassess launch posture — ideally within 45–60 days. Completion of all three gates is expected to move the verdict from Not Ready to Conditionally Ready.</a:t>
            </a:r>
            <a:endParaRPr lang="en-US" sz="800" dirty="0"/>
          </a:p>
        </p:txBody>
      </p:sp>
      <p:sp>
        <p:nvSpPr>
          <p:cNvPr id="72" name="Text 70"/>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22C55E"/>
          </a:solidFill>
          <a:ln w="12700">
            <a:solidFill>
              <a:srgbClr val="22C55E"/>
            </a:solidFill>
            <a:prstDash val="solid"/>
          </a:ln>
        </p:spPr>
      </p:sp>
      <p:sp>
        <p:nvSpPr>
          <p:cNvPr id="3" name="Text 1"/>
          <p:cNvSpPr/>
          <p:nvPr/>
        </p:nvSpPr>
        <p:spPr>
          <a:xfrm>
            <a:off x="256032" y="164592"/>
            <a:ext cx="8686800" cy="457200"/>
          </a:xfrm>
          <a:prstGeom prst="rect">
            <a:avLst/>
          </a:prstGeom>
          <a:noFill/>
          <a:ln/>
        </p:spPr>
        <p:txBody>
          <a:bodyPr wrap="square" rtlCol="0" anchor="ctr"/>
          <a:lstStyle/>
          <a:p>
            <a:pPr marL="0" indent="0" algn="l">
              <a:buNone/>
            </a:pPr>
            <a:r>
              <a:rPr lang="en-US" sz="2200" b="1" dirty="0">
                <a:solidFill>
                  <a:srgbClr val="162032"/>
                </a:solidFill>
                <a:latin typeface="Calibri" pitchFamily="34" charset="0"/>
                <a:ea typeface="Calibri" pitchFamily="34" charset="-122"/>
                <a:cs typeface="Calibri" pitchFamily="34" charset="-120"/>
              </a:rPr>
              <a:t>Questions the Board Should Ask</a:t>
            </a:r>
            <a:endParaRPr lang="en-US" sz="2200" dirty="0"/>
          </a:p>
        </p:txBody>
      </p:sp>
      <p:sp>
        <p:nvSpPr>
          <p:cNvPr id="4" name="Shape 2"/>
          <p:cNvSpPr/>
          <p:nvPr/>
        </p:nvSpPr>
        <p:spPr>
          <a:xfrm>
            <a:off x="256032" y="749808"/>
            <a:ext cx="8686800" cy="22860"/>
          </a:xfrm>
          <a:prstGeom prst="rect">
            <a:avLst/>
          </a:prstGeom>
          <a:solidFill>
            <a:srgbClr val="22C55E"/>
          </a:solidFill>
          <a:ln w="12700">
            <a:solidFill>
              <a:srgbClr val="22C55E"/>
            </a:solidFill>
            <a:prstDash val="solid"/>
          </a:ln>
        </p:spPr>
      </p:sp>
      <p:sp>
        <p:nvSpPr>
          <p:cNvPr id="5" name="Text 3"/>
          <p:cNvSpPr/>
          <p:nvPr/>
        </p:nvSpPr>
        <p:spPr>
          <a:xfrm>
            <a:off x="256032" y="896112"/>
            <a:ext cx="8631936" cy="475488"/>
          </a:xfrm>
          <a:prstGeom prst="rect">
            <a:avLst/>
          </a:prstGeom>
          <a:noFill/>
          <a:ln/>
        </p:spPr>
        <p:txBody>
          <a:bodyPr wrap="square" rtlCol="0" anchor="t"/>
          <a:lstStyle/>
          <a:p>
            <a:pPr marL="0" indent="0" algn="l">
              <a:buNone/>
            </a:pPr>
            <a:r>
              <a:rPr lang="en-US" sz="1000" dirty="0">
                <a:solidFill>
                  <a:srgbClr val="334155"/>
                </a:solidFill>
                <a:latin typeface="Calibri" pitchFamily="34" charset="0"/>
                <a:ea typeface="Calibri" pitchFamily="34" charset="-122"/>
                <a:cs typeface="Calibri" pitchFamily="34" charset="-120"/>
              </a:rPr>
              <a:t>The board does not need to own the data architecture gap assessment or the SME backfill decisions — those belong to management. But the board does need to ask four questions that distinguish between a committed launch date and a planning target. These questions create appropriate oversight without requiring technical expertise.</a:t>
            </a:r>
            <a:endParaRPr lang="en-US" sz="1000" dirty="0"/>
          </a:p>
        </p:txBody>
      </p:sp>
      <p:sp>
        <p:nvSpPr>
          <p:cNvPr id="6" name="Shape 4"/>
          <p:cNvSpPr/>
          <p:nvPr/>
        </p:nvSpPr>
        <p:spPr>
          <a:xfrm>
            <a:off x="256032" y="1481328"/>
            <a:ext cx="8631936" cy="749808"/>
          </a:xfrm>
          <a:prstGeom prst="rect">
            <a:avLst/>
          </a:prstGeom>
          <a:solidFill>
            <a:srgbClr val="F1F5F9"/>
          </a:solidFill>
          <a:ln w="6350">
            <a:solidFill>
              <a:srgbClr val="E2E8F0"/>
            </a:solidFill>
            <a:prstDash val="solid"/>
          </a:ln>
        </p:spPr>
      </p:sp>
      <p:sp>
        <p:nvSpPr>
          <p:cNvPr id="7" name="Shape 5"/>
          <p:cNvSpPr/>
          <p:nvPr/>
        </p:nvSpPr>
        <p:spPr>
          <a:xfrm>
            <a:off x="256032" y="1481328"/>
            <a:ext cx="256032" cy="749808"/>
          </a:xfrm>
          <a:prstGeom prst="rect">
            <a:avLst/>
          </a:prstGeom>
          <a:solidFill>
            <a:srgbClr val="162032"/>
          </a:solidFill>
          <a:ln w="12700">
            <a:solidFill>
              <a:srgbClr val="162032"/>
            </a:solidFill>
            <a:prstDash val="solid"/>
          </a:ln>
        </p:spPr>
      </p:sp>
      <p:sp>
        <p:nvSpPr>
          <p:cNvPr id="8" name="Text 6"/>
          <p:cNvSpPr/>
          <p:nvPr/>
        </p:nvSpPr>
        <p:spPr>
          <a:xfrm>
            <a:off x="256032" y="1481328"/>
            <a:ext cx="256032" cy="749808"/>
          </a:xfrm>
          <a:prstGeom prst="rect">
            <a:avLst/>
          </a:prstGeom>
          <a:noFill/>
          <a:ln/>
        </p:spPr>
        <p:txBody>
          <a:bodyPr wrap="square" lIns="0" tIns="0" rIns="0" bIns="0" rtlCol="0" anchor="ctr"/>
          <a:lstStyle/>
          <a:p>
            <a:pPr marL="0" indent="0" algn="ctr">
              <a:buNone/>
            </a:pPr>
            <a:r>
              <a:rPr lang="en-US" sz="1300" b="1" dirty="0">
                <a:solidFill>
                  <a:srgbClr val="22C55E"/>
                </a:solidFill>
                <a:latin typeface="Calibri" pitchFamily="34" charset="0"/>
                <a:ea typeface="Calibri" pitchFamily="34" charset="-122"/>
                <a:cs typeface="Calibri" pitchFamily="34" charset="-120"/>
              </a:rPr>
              <a:t>1</a:t>
            </a:r>
            <a:endParaRPr lang="en-US" sz="1300" dirty="0"/>
          </a:p>
        </p:txBody>
      </p:sp>
      <p:sp>
        <p:nvSpPr>
          <p:cNvPr id="9" name="Text 7"/>
          <p:cNvSpPr/>
          <p:nvPr/>
        </p:nvSpPr>
        <p:spPr>
          <a:xfrm>
            <a:off x="585216" y="1536192"/>
            <a:ext cx="7223760"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Is Q1 2027 a committed go-live date or a conditional planning target?</a:t>
            </a:r>
            <a:endParaRPr lang="en-US" sz="950" dirty="0"/>
          </a:p>
        </p:txBody>
      </p:sp>
      <p:sp>
        <p:nvSpPr>
          <p:cNvPr id="10" name="Text 8"/>
          <p:cNvSpPr/>
          <p:nvPr/>
        </p:nvSpPr>
        <p:spPr>
          <a:xfrm>
            <a:off x="585216" y="1755648"/>
            <a:ext cx="6766560" cy="402336"/>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The distinction matters because a committed date creates organizational pressure to launch regardless of readiness. Until the Band 1 launch gates are met, the honest answer is that Q1 2027 is a target, not a commitment. The board should be clear on which it is treating it as.</a:t>
            </a:r>
            <a:endParaRPr lang="en-US" sz="800" dirty="0"/>
          </a:p>
        </p:txBody>
      </p:sp>
      <p:sp>
        <p:nvSpPr>
          <p:cNvPr id="11" name="Text 9"/>
          <p:cNvSpPr/>
          <p:nvPr/>
        </p:nvSpPr>
        <p:spPr>
          <a:xfrm>
            <a:off x="7424928" y="1755648"/>
            <a:ext cx="1371600" cy="402336"/>
          </a:xfrm>
          <a:prstGeom prst="rect">
            <a:avLst/>
          </a:prstGeom>
          <a:noFill/>
          <a:ln/>
        </p:spPr>
        <p:txBody>
          <a:bodyPr wrap="square" rtlCol="0" anchor="t"/>
          <a:lstStyle/>
          <a:p>
            <a:pPr marL="0" indent="0" algn="r">
              <a:buNone/>
            </a:pPr>
            <a:r>
              <a:rPr lang="en-US" sz="750" b="1" dirty="0">
                <a:solidFill>
                  <a:srgbClr val="94A3B8"/>
                </a:solidFill>
                <a:latin typeface="Calibri" pitchFamily="34" charset="0"/>
                <a:ea typeface="Calibri" pitchFamily="34" charset="-122"/>
                <a:cs typeface="Calibri" pitchFamily="34" charset="-120"/>
              </a:rPr>
              <a:t>Ask: CEO / CTO</a:t>
            </a:r>
            <a:endParaRPr lang="en-US" sz="750" dirty="0"/>
          </a:p>
        </p:txBody>
      </p:sp>
      <p:sp>
        <p:nvSpPr>
          <p:cNvPr id="12" name="Shape 10"/>
          <p:cNvSpPr/>
          <p:nvPr/>
        </p:nvSpPr>
        <p:spPr>
          <a:xfrm>
            <a:off x="256032" y="2304288"/>
            <a:ext cx="8631936" cy="749808"/>
          </a:xfrm>
          <a:prstGeom prst="rect">
            <a:avLst/>
          </a:prstGeom>
          <a:solidFill>
            <a:srgbClr val="FFFFFF"/>
          </a:solidFill>
          <a:ln w="6350">
            <a:solidFill>
              <a:srgbClr val="E2E8F0"/>
            </a:solidFill>
            <a:prstDash val="solid"/>
          </a:ln>
        </p:spPr>
      </p:sp>
      <p:sp>
        <p:nvSpPr>
          <p:cNvPr id="13" name="Shape 11"/>
          <p:cNvSpPr/>
          <p:nvPr/>
        </p:nvSpPr>
        <p:spPr>
          <a:xfrm>
            <a:off x="256032" y="2304288"/>
            <a:ext cx="256032" cy="749808"/>
          </a:xfrm>
          <a:prstGeom prst="rect">
            <a:avLst/>
          </a:prstGeom>
          <a:solidFill>
            <a:srgbClr val="162032"/>
          </a:solidFill>
          <a:ln w="12700">
            <a:solidFill>
              <a:srgbClr val="162032"/>
            </a:solidFill>
            <a:prstDash val="solid"/>
          </a:ln>
        </p:spPr>
      </p:sp>
      <p:sp>
        <p:nvSpPr>
          <p:cNvPr id="14" name="Text 12"/>
          <p:cNvSpPr/>
          <p:nvPr/>
        </p:nvSpPr>
        <p:spPr>
          <a:xfrm>
            <a:off x="256032" y="2304288"/>
            <a:ext cx="256032" cy="749808"/>
          </a:xfrm>
          <a:prstGeom prst="rect">
            <a:avLst/>
          </a:prstGeom>
          <a:noFill/>
          <a:ln/>
        </p:spPr>
        <p:txBody>
          <a:bodyPr wrap="square" lIns="0" tIns="0" rIns="0" bIns="0" rtlCol="0" anchor="ctr"/>
          <a:lstStyle/>
          <a:p>
            <a:pPr marL="0" indent="0" algn="ctr">
              <a:buNone/>
            </a:pPr>
            <a:r>
              <a:rPr lang="en-US" sz="1300" b="1" dirty="0">
                <a:solidFill>
                  <a:srgbClr val="22C55E"/>
                </a:solidFill>
                <a:latin typeface="Calibri" pitchFamily="34" charset="0"/>
                <a:ea typeface="Calibri" pitchFamily="34" charset="-122"/>
                <a:cs typeface="Calibri" pitchFamily="34" charset="-120"/>
              </a:rPr>
              <a:t>2</a:t>
            </a:r>
            <a:endParaRPr lang="en-US" sz="1300" dirty="0"/>
          </a:p>
        </p:txBody>
      </p:sp>
      <p:sp>
        <p:nvSpPr>
          <p:cNvPr id="15" name="Text 13"/>
          <p:cNvSpPr/>
          <p:nvPr/>
        </p:nvSpPr>
        <p:spPr>
          <a:xfrm>
            <a:off x="585216" y="2359152"/>
            <a:ext cx="7223760"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Who has the authority to say no to scope expansion — and has that authority been used?</a:t>
            </a:r>
            <a:endParaRPr lang="en-US" sz="950" dirty="0"/>
          </a:p>
        </p:txBody>
      </p:sp>
      <p:sp>
        <p:nvSpPr>
          <p:cNvPr id="16" name="Text 14"/>
          <p:cNvSpPr/>
          <p:nvPr/>
        </p:nvSpPr>
        <p:spPr>
          <a:xfrm>
            <a:off x="585216" y="2578608"/>
            <a:ext cx="6766560" cy="402336"/>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The existence of a governance process is not the same as the exercise of it. The board should ask not only whether a change control process exists but whether any informal scope requests have been formally evaluated and declined. If the answer is no, scope discipline is not yet operational.</a:t>
            </a:r>
            <a:endParaRPr lang="en-US" sz="800" dirty="0"/>
          </a:p>
        </p:txBody>
      </p:sp>
      <p:sp>
        <p:nvSpPr>
          <p:cNvPr id="17" name="Text 15"/>
          <p:cNvSpPr/>
          <p:nvPr/>
        </p:nvSpPr>
        <p:spPr>
          <a:xfrm>
            <a:off x="7424928" y="2578608"/>
            <a:ext cx="1371600" cy="402336"/>
          </a:xfrm>
          <a:prstGeom prst="rect">
            <a:avLst/>
          </a:prstGeom>
          <a:noFill/>
          <a:ln/>
        </p:spPr>
        <p:txBody>
          <a:bodyPr wrap="square" rtlCol="0" anchor="t"/>
          <a:lstStyle/>
          <a:p>
            <a:pPr marL="0" indent="0" algn="r">
              <a:buNone/>
            </a:pPr>
            <a:r>
              <a:rPr lang="en-US" sz="750" b="1" dirty="0">
                <a:solidFill>
                  <a:srgbClr val="94A3B8"/>
                </a:solidFill>
                <a:latin typeface="Calibri" pitchFamily="34" charset="0"/>
                <a:ea typeface="Calibri" pitchFamily="34" charset="-122"/>
                <a:cs typeface="Calibri" pitchFamily="34" charset="-120"/>
              </a:rPr>
              <a:t>Ask: CTO / Program Director</a:t>
            </a:r>
            <a:endParaRPr lang="en-US" sz="750" dirty="0"/>
          </a:p>
        </p:txBody>
      </p:sp>
      <p:sp>
        <p:nvSpPr>
          <p:cNvPr id="18" name="Shape 16"/>
          <p:cNvSpPr/>
          <p:nvPr/>
        </p:nvSpPr>
        <p:spPr>
          <a:xfrm>
            <a:off x="256032" y="3127248"/>
            <a:ext cx="8631936" cy="749808"/>
          </a:xfrm>
          <a:prstGeom prst="rect">
            <a:avLst/>
          </a:prstGeom>
          <a:solidFill>
            <a:srgbClr val="F1F5F9"/>
          </a:solidFill>
          <a:ln w="6350">
            <a:solidFill>
              <a:srgbClr val="E2E8F0"/>
            </a:solidFill>
            <a:prstDash val="solid"/>
          </a:ln>
        </p:spPr>
      </p:sp>
      <p:sp>
        <p:nvSpPr>
          <p:cNvPr id="19" name="Shape 17"/>
          <p:cNvSpPr/>
          <p:nvPr/>
        </p:nvSpPr>
        <p:spPr>
          <a:xfrm>
            <a:off x="256032" y="3127248"/>
            <a:ext cx="256032" cy="749808"/>
          </a:xfrm>
          <a:prstGeom prst="rect">
            <a:avLst/>
          </a:prstGeom>
          <a:solidFill>
            <a:srgbClr val="162032"/>
          </a:solidFill>
          <a:ln w="12700">
            <a:solidFill>
              <a:srgbClr val="162032"/>
            </a:solidFill>
            <a:prstDash val="solid"/>
          </a:ln>
        </p:spPr>
      </p:sp>
      <p:sp>
        <p:nvSpPr>
          <p:cNvPr id="20" name="Text 18"/>
          <p:cNvSpPr/>
          <p:nvPr/>
        </p:nvSpPr>
        <p:spPr>
          <a:xfrm>
            <a:off x="256032" y="3127248"/>
            <a:ext cx="256032" cy="749808"/>
          </a:xfrm>
          <a:prstGeom prst="rect">
            <a:avLst/>
          </a:prstGeom>
          <a:noFill/>
          <a:ln/>
        </p:spPr>
        <p:txBody>
          <a:bodyPr wrap="square" lIns="0" tIns="0" rIns="0" bIns="0" rtlCol="0" anchor="ctr"/>
          <a:lstStyle/>
          <a:p>
            <a:pPr marL="0" indent="0" algn="ctr">
              <a:buNone/>
            </a:pPr>
            <a:r>
              <a:rPr lang="en-US" sz="1300" b="1" dirty="0">
                <a:solidFill>
                  <a:srgbClr val="22C55E"/>
                </a:solidFill>
                <a:latin typeface="Calibri" pitchFamily="34" charset="0"/>
                <a:ea typeface="Calibri" pitchFamily="34" charset="-122"/>
                <a:cs typeface="Calibri" pitchFamily="34" charset="-120"/>
              </a:rPr>
              <a:t>3</a:t>
            </a:r>
            <a:endParaRPr lang="en-US" sz="1300" dirty="0"/>
          </a:p>
        </p:txBody>
      </p:sp>
      <p:sp>
        <p:nvSpPr>
          <p:cNvPr id="21" name="Text 19"/>
          <p:cNvSpPr/>
          <p:nvPr/>
        </p:nvSpPr>
        <p:spPr>
          <a:xfrm>
            <a:off x="585216" y="3182112"/>
            <a:ext cx="7223760"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Which business leaders own data quality and workflow readiness — and what are they accountable for delivering, by when?</a:t>
            </a:r>
            <a:endParaRPr lang="en-US" sz="950" dirty="0"/>
          </a:p>
        </p:txBody>
      </p:sp>
      <p:sp>
        <p:nvSpPr>
          <p:cNvPr id="22" name="Text 20"/>
          <p:cNvSpPr/>
          <p:nvPr/>
        </p:nvSpPr>
        <p:spPr>
          <a:xfrm>
            <a:off x="585216" y="3401568"/>
            <a:ext cx="6766560" cy="402336"/>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Data migration and workflow design are not IT problems. They are business problems that happen to involve technology. If no business leader can name their specific accountability for data quality or process decisions, the organizational conditions for a successful implementation are not yet in place.</a:t>
            </a:r>
            <a:endParaRPr lang="en-US" sz="800" dirty="0"/>
          </a:p>
        </p:txBody>
      </p:sp>
      <p:sp>
        <p:nvSpPr>
          <p:cNvPr id="23" name="Text 21"/>
          <p:cNvSpPr/>
          <p:nvPr/>
        </p:nvSpPr>
        <p:spPr>
          <a:xfrm>
            <a:off x="7424928" y="3401568"/>
            <a:ext cx="1371600" cy="402336"/>
          </a:xfrm>
          <a:prstGeom prst="rect">
            <a:avLst/>
          </a:prstGeom>
          <a:noFill/>
          <a:ln/>
        </p:spPr>
        <p:txBody>
          <a:bodyPr wrap="square" rtlCol="0" anchor="t"/>
          <a:lstStyle/>
          <a:p>
            <a:pPr marL="0" indent="0" algn="r">
              <a:buNone/>
            </a:pPr>
            <a:r>
              <a:rPr lang="en-US" sz="750" b="1" dirty="0">
                <a:solidFill>
                  <a:srgbClr val="94A3B8"/>
                </a:solidFill>
                <a:latin typeface="Calibri" pitchFamily="34" charset="0"/>
                <a:ea typeface="Calibri" pitchFamily="34" charset="-122"/>
                <a:cs typeface="Calibri" pitchFamily="34" charset="-120"/>
              </a:rPr>
              <a:t>Ask: COO / Department Heads</a:t>
            </a:r>
            <a:endParaRPr lang="en-US" sz="750" dirty="0"/>
          </a:p>
        </p:txBody>
      </p:sp>
      <p:sp>
        <p:nvSpPr>
          <p:cNvPr id="24" name="Shape 22"/>
          <p:cNvSpPr/>
          <p:nvPr/>
        </p:nvSpPr>
        <p:spPr>
          <a:xfrm>
            <a:off x="256032" y="3950208"/>
            <a:ext cx="8631936" cy="749808"/>
          </a:xfrm>
          <a:prstGeom prst="rect">
            <a:avLst/>
          </a:prstGeom>
          <a:solidFill>
            <a:srgbClr val="FFFFFF"/>
          </a:solidFill>
          <a:ln w="6350">
            <a:solidFill>
              <a:srgbClr val="E2E8F0"/>
            </a:solidFill>
            <a:prstDash val="solid"/>
          </a:ln>
        </p:spPr>
      </p:sp>
      <p:sp>
        <p:nvSpPr>
          <p:cNvPr id="25" name="Shape 23"/>
          <p:cNvSpPr/>
          <p:nvPr/>
        </p:nvSpPr>
        <p:spPr>
          <a:xfrm>
            <a:off x="256032" y="3950208"/>
            <a:ext cx="256032" cy="749808"/>
          </a:xfrm>
          <a:prstGeom prst="rect">
            <a:avLst/>
          </a:prstGeom>
          <a:solidFill>
            <a:srgbClr val="162032"/>
          </a:solidFill>
          <a:ln w="12700">
            <a:solidFill>
              <a:srgbClr val="162032"/>
            </a:solidFill>
            <a:prstDash val="solid"/>
          </a:ln>
        </p:spPr>
      </p:sp>
      <p:sp>
        <p:nvSpPr>
          <p:cNvPr id="26" name="Text 24"/>
          <p:cNvSpPr/>
          <p:nvPr/>
        </p:nvSpPr>
        <p:spPr>
          <a:xfrm>
            <a:off x="256032" y="3950208"/>
            <a:ext cx="256032" cy="749808"/>
          </a:xfrm>
          <a:prstGeom prst="rect">
            <a:avLst/>
          </a:prstGeom>
          <a:noFill/>
          <a:ln/>
        </p:spPr>
        <p:txBody>
          <a:bodyPr wrap="square" lIns="0" tIns="0" rIns="0" bIns="0" rtlCol="0" anchor="ctr"/>
          <a:lstStyle/>
          <a:p>
            <a:pPr marL="0" indent="0" algn="ctr">
              <a:buNone/>
            </a:pPr>
            <a:r>
              <a:rPr lang="en-US" sz="1300" b="1" dirty="0">
                <a:solidFill>
                  <a:srgbClr val="22C55E"/>
                </a:solidFill>
                <a:latin typeface="Calibri" pitchFamily="34" charset="0"/>
                <a:ea typeface="Calibri" pitchFamily="34" charset="-122"/>
                <a:cs typeface="Calibri" pitchFamily="34" charset="-120"/>
              </a:rPr>
              <a:t>4</a:t>
            </a:r>
            <a:endParaRPr lang="en-US" sz="1300" dirty="0"/>
          </a:p>
        </p:txBody>
      </p:sp>
      <p:sp>
        <p:nvSpPr>
          <p:cNvPr id="27" name="Text 25"/>
          <p:cNvSpPr/>
          <p:nvPr/>
        </p:nvSpPr>
        <p:spPr>
          <a:xfrm>
            <a:off x="585216" y="4005072"/>
            <a:ext cx="7223760" cy="201168"/>
          </a:xfrm>
          <a:prstGeom prst="rect">
            <a:avLst/>
          </a:prstGeom>
          <a:noFill/>
          <a:ln/>
        </p:spPr>
        <p:txBody>
          <a:bodyPr wrap="square" lIns="0" tIns="0" rIns="0" bIns="0" rtlCol="0" anchor="ctr"/>
          <a:lstStyle/>
          <a:p>
            <a:pPr marL="0" indent="0" algn="l">
              <a:buNone/>
            </a:pPr>
            <a:r>
              <a:rPr lang="en-US" sz="950" b="1" dirty="0">
                <a:solidFill>
                  <a:srgbClr val="162032"/>
                </a:solidFill>
                <a:latin typeface="Calibri" pitchFamily="34" charset="0"/>
                <a:ea typeface="Calibri" pitchFamily="34" charset="-122"/>
                <a:cs typeface="Calibri" pitchFamily="34" charset="-120"/>
              </a:rPr>
              <a:t>What operational work is being explicitly deprioritized to create capacity for the people this implementation depends on?</a:t>
            </a:r>
            <a:endParaRPr lang="en-US" sz="950" dirty="0"/>
          </a:p>
        </p:txBody>
      </p:sp>
      <p:sp>
        <p:nvSpPr>
          <p:cNvPr id="28" name="Text 26"/>
          <p:cNvSpPr/>
          <p:nvPr/>
        </p:nvSpPr>
        <p:spPr>
          <a:xfrm>
            <a:off x="585216" y="4224528"/>
            <a:ext cx="6766560" cy="402336"/>
          </a:xfrm>
          <a:prstGeom prst="rect">
            <a:avLst/>
          </a:prstGeom>
          <a:noFill/>
          <a:ln/>
        </p:spPr>
        <p:txBody>
          <a:bodyPr wrap="square" rtlCol="0" anchor="t"/>
          <a:lstStyle/>
          <a:p>
            <a:pPr marL="0" indent="0" algn="l">
              <a:buNone/>
            </a:pPr>
            <a:r>
              <a:rPr lang="en-US" sz="800" dirty="0">
                <a:solidFill>
                  <a:srgbClr val="334155"/>
                </a:solidFill>
                <a:latin typeface="Calibri" pitchFamily="34" charset="0"/>
                <a:ea typeface="Calibri" pitchFamily="34" charset="-122"/>
                <a:cs typeface="Calibri" pitchFamily="34" charset="-120"/>
              </a:rPr>
              <a:t>Every organization says this is a top priority. The question is whether the resource allocation matches the statement. If the clinical SMEs most critical to Epic's success are still carrying full operational loads, the priority is rhetorical, not operational. The board should ask for the specific trade-off decisions that have been made.</a:t>
            </a:r>
            <a:endParaRPr lang="en-US" sz="800" dirty="0"/>
          </a:p>
        </p:txBody>
      </p:sp>
      <p:sp>
        <p:nvSpPr>
          <p:cNvPr id="29" name="Text 27"/>
          <p:cNvSpPr/>
          <p:nvPr/>
        </p:nvSpPr>
        <p:spPr>
          <a:xfrm>
            <a:off x="7424928" y="4224528"/>
            <a:ext cx="1371600" cy="402336"/>
          </a:xfrm>
          <a:prstGeom prst="rect">
            <a:avLst/>
          </a:prstGeom>
          <a:noFill/>
          <a:ln/>
        </p:spPr>
        <p:txBody>
          <a:bodyPr wrap="square" rtlCol="0" anchor="t"/>
          <a:lstStyle/>
          <a:p>
            <a:pPr marL="0" indent="0" algn="r">
              <a:buNone/>
            </a:pPr>
            <a:r>
              <a:rPr lang="en-US" sz="750" b="1" dirty="0">
                <a:solidFill>
                  <a:srgbClr val="94A3B8"/>
                </a:solidFill>
                <a:latin typeface="Calibri" pitchFamily="34" charset="0"/>
                <a:ea typeface="Calibri" pitchFamily="34" charset="-122"/>
                <a:cs typeface="Calibri" pitchFamily="34" charset="-120"/>
              </a:rPr>
              <a:t>Ask: COO / CFO</a:t>
            </a:r>
            <a:endParaRPr lang="en-US" sz="750" dirty="0"/>
          </a:p>
        </p:txBody>
      </p:sp>
      <p:sp>
        <p:nvSpPr>
          <p:cNvPr id="30" name="Text 28"/>
          <p:cNvSpPr/>
          <p:nvPr/>
        </p:nvSpPr>
        <p:spPr>
          <a:xfrm>
            <a:off x="7132320" y="4800600"/>
            <a:ext cx="1828800" cy="256032"/>
          </a:xfrm>
          <a:prstGeom prst="rect">
            <a:avLst/>
          </a:prstGeom>
          <a:noFill/>
          <a:ln/>
        </p:spPr>
        <p:txBody>
          <a:bodyPr wrap="square" lIns="0" tIns="0" rIns="0" bIns="0" rtlCol="0" anchor="ctr"/>
          <a:lstStyle/>
          <a:p>
            <a:pPr marL="0" indent="0" algn="r">
              <a:buNone/>
            </a:pPr>
            <a:r>
              <a:rPr lang="en-US" sz="1000" b="1" dirty="0">
                <a:solidFill>
                  <a:srgbClr val="FFFFFF"/>
                </a:solidFill>
                <a:latin typeface="Calibri" pitchFamily="34" charset="0"/>
                <a:ea typeface="Calibri" pitchFamily="34" charset="-122"/>
                <a:cs typeface="Calibri" pitchFamily="34" charset="-120"/>
              </a:rPr>
              <a:t>Cx</a:t>
            </a:r>
            <a:r>
              <a:rPr lang="en-US" sz="1000" b="1" dirty="0">
                <a:solidFill>
                  <a:srgbClr val="22C55E"/>
                </a:solidFill>
                <a:latin typeface="Calibri" pitchFamily="34" charset="0"/>
                <a:ea typeface="Calibri" pitchFamily="34" charset="-122"/>
                <a:cs typeface="Calibri" pitchFamily="34" charset="-120"/>
              </a:rPr>
              <a:t>O</a:t>
            </a:r>
            <a:r>
              <a:rPr lang="en-US" sz="1000" b="1" dirty="0">
                <a:solidFill>
                  <a:srgbClr val="FFFFFF"/>
                </a:solidFill>
                <a:latin typeface="Calibri" pitchFamily="34" charset="0"/>
                <a:ea typeface="Calibri" pitchFamily="34" charset="-122"/>
                <a:cs typeface="Calibri" pitchFamily="34" charset="-120"/>
              </a:rPr>
              <a:t> Amplify</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TotalTime>
  <Words>2275</Words>
  <Application>Microsoft Macintosh PowerPoint</Application>
  <PresentationFormat>On-screen Show (16:9)</PresentationFormat>
  <Paragraphs>234</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CxO Amplify — Transformation Launch Readiness Diagnostic</dc:title>
  <dc:subject>PptxGenJS Presentation</dc:subject>
  <dc:creator>Michael O'Brien — CxO Amplify</dc:creator>
  <cp:lastModifiedBy>Michael O'Brien</cp:lastModifiedBy>
  <cp:revision>4</cp:revision>
  <dcterms:created xsi:type="dcterms:W3CDTF">2026-06-01T00:15:00Z</dcterms:created>
  <dcterms:modified xsi:type="dcterms:W3CDTF">2026-06-12T20:56:50Z</dcterms:modified>
</cp:coreProperties>
</file>